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8" r:id="rId5"/>
    <p:sldId id="269" r:id="rId6"/>
    <p:sldId id="270" r:id="rId7"/>
    <p:sldId id="260" r:id="rId8"/>
    <p:sldId id="281" r:id="rId9"/>
    <p:sldId id="261" r:id="rId10"/>
    <p:sldId id="262" r:id="rId11"/>
    <p:sldId id="263" r:id="rId12"/>
    <p:sldId id="264" r:id="rId13"/>
    <p:sldId id="265" r:id="rId14"/>
    <p:sldId id="282" r:id="rId15"/>
    <p:sldId id="266" r:id="rId16"/>
    <p:sldId id="267" r:id="rId17"/>
    <p:sldId id="277" r:id="rId18"/>
    <p:sldId id="278" r:id="rId19"/>
    <p:sldId id="272" r:id="rId20"/>
    <p:sldId id="276" r:id="rId21"/>
    <p:sldId id="279" r:id="rId22"/>
    <p:sldId id="273" r:id="rId23"/>
    <p:sldId id="280" r:id="rId24"/>
  </p:sldIdLst>
  <p:sldSz cx="9144000" cy="6858000" type="screen4x3"/>
  <p:notesSz cx="6858000" cy="9144000"/>
  <p:defaultTextStyle>
    <a:defPPr>
      <a:defRPr lang="zh-CN"/>
    </a:defPPr>
    <a:lvl1pPr algn="l" rtl="0" fontAlgn="base">
      <a:spcBef>
        <a:spcPct val="0"/>
      </a:spcBef>
      <a:spcAft>
        <a:spcPct val="0"/>
      </a:spcAft>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1pPr>
    <a:lvl2pPr marL="457200" algn="l" rtl="0" fontAlgn="base">
      <a:spcBef>
        <a:spcPct val="0"/>
      </a:spcBef>
      <a:spcAft>
        <a:spcPct val="0"/>
      </a:spcAft>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2pPr>
    <a:lvl3pPr marL="914400" algn="l" rtl="0" fontAlgn="base">
      <a:spcBef>
        <a:spcPct val="0"/>
      </a:spcBef>
      <a:spcAft>
        <a:spcPct val="0"/>
      </a:spcAft>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3pPr>
    <a:lvl4pPr marL="1371600" algn="l" rtl="0" fontAlgn="base">
      <a:spcBef>
        <a:spcPct val="0"/>
      </a:spcBef>
      <a:spcAft>
        <a:spcPct val="0"/>
      </a:spcAft>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4pPr>
    <a:lvl5pPr marL="1828800" algn="l" rtl="0" fontAlgn="base">
      <a:spcBef>
        <a:spcPct val="0"/>
      </a:spcBef>
      <a:spcAft>
        <a:spcPct val="0"/>
      </a:spcAft>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5pPr>
    <a:lvl6pPr marL="2286000" algn="l" defTabSz="914400" rtl="0" eaLnBrk="1" latinLnBrk="0" hangingPunct="1">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6pPr>
    <a:lvl7pPr marL="2743200" algn="l" defTabSz="914400" rtl="0" eaLnBrk="1" latinLnBrk="0" hangingPunct="1">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7pPr>
    <a:lvl8pPr marL="3200400" algn="l" defTabSz="914400" rtl="0" eaLnBrk="1" latinLnBrk="0" hangingPunct="1">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8pPr>
    <a:lvl9pPr marL="3657600" algn="l" defTabSz="914400" rtl="0" eaLnBrk="1" latinLnBrk="0" hangingPunct="1">
      <a:defRPr sz="3600" b="1" kern="1200">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3300"/>
    <a:srgbClr val="663300"/>
    <a:srgbClr val="0000CC"/>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94524" autoAdjust="0"/>
  </p:normalViewPr>
  <p:slideViewPr>
    <p:cSldViewPr>
      <p:cViewPr varScale="1">
        <p:scale>
          <a:sx n="68" d="100"/>
          <a:sy n="68" d="100"/>
        </p:scale>
        <p:origin x="420"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1A3E8BA-6C32-471F-BFAC-885A92B208B3}" type="slidenum">
              <a:rPr lang="en-US" altLang="zh-CN"/>
              <a:pPr/>
              <a:t>‹#›</a:t>
            </a:fld>
            <a:endParaRPr lang="en-US" altLang="zh-CN"/>
          </a:p>
        </p:txBody>
      </p:sp>
    </p:spTree>
    <p:extLst>
      <p:ext uri="{BB962C8B-B14F-4D97-AF65-F5344CB8AC3E}">
        <p14:creationId xmlns:p14="http://schemas.microsoft.com/office/powerpoint/2010/main" val="42320432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0340D73-120C-4F19-83A0-90032C402E50}" type="slidenum">
              <a:rPr lang="en-US" altLang="zh-CN"/>
              <a:pPr/>
              <a:t>‹#›</a:t>
            </a:fld>
            <a:endParaRPr lang="en-US" altLang="zh-CN"/>
          </a:p>
        </p:txBody>
      </p:sp>
    </p:spTree>
    <p:extLst>
      <p:ext uri="{BB962C8B-B14F-4D97-AF65-F5344CB8AC3E}">
        <p14:creationId xmlns:p14="http://schemas.microsoft.com/office/powerpoint/2010/main" val="40122327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A417EFD-3E09-4D1B-93D7-B0DC5F862A19}" type="slidenum">
              <a:rPr lang="en-US" altLang="zh-CN"/>
              <a:pPr/>
              <a:t>‹#›</a:t>
            </a:fld>
            <a:endParaRPr lang="en-US" altLang="zh-CN"/>
          </a:p>
        </p:txBody>
      </p:sp>
    </p:spTree>
    <p:extLst>
      <p:ext uri="{BB962C8B-B14F-4D97-AF65-F5344CB8AC3E}">
        <p14:creationId xmlns:p14="http://schemas.microsoft.com/office/powerpoint/2010/main" val="9057739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C52BF61A-87F8-4785-99C6-8F3B9817E7CE}" type="slidenum">
              <a:rPr lang="en-US" altLang="zh-CN"/>
              <a:pPr/>
              <a:t>‹#›</a:t>
            </a:fld>
            <a:endParaRPr lang="en-US" altLang="zh-CN"/>
          </a:p>
        </p:txBody>
      </p:sp>
    </p:spTree>
    <p:extLst>
      <p:ext uri="{BB962C8B-B14F-4D97-AF65-F5344CB8AC3E}">
        <p14:creationId xmlns:p14="http://schemas.microsoft.com/office/powerpoint/2010/main" val="2847639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7DCCA11-04F7-4B3B-867A-F64F4E7493C4}" type="slidenum">
              <a:rPr lang="en-US" altLang="zh-CN"/>
              <a:pPr/>
              <a:t>‹#›</a:t>
            </a:fld>
            <a:endParaRPr lang="en-US" altLang="zh-CN"/>
          </a:p>
        </p:txBody>
      </p:sp>
    </p:spTree>
    <p:extLst>
      <p:ext uri="{BB962C8B-B14F-4D97-AF65-F5344CB8AC3E}">
        <p14:creationId xmlns:p14="http://schemas.microsoft.com/office/powerpoint/2010/main" val="23975777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F914566-DC15-441A-A1A9-E48555BEB864}" type="slidenum">
              <a:rPr lang="en-US" altLang="zh-CN"/>
              <a:pPr/>
              <a:t>‹#›</a:t>
            </a:fld>
            <a:endParaRPr lang="en-US" altLang="zh-CN"/>
          </a:p>
        </p:txBody>
      </p:sp>
    </p:spTree>
    <p:extLst>
      <p:ext uri="{BB962C8B-B14F-4D97-AF65-F5344CB8AC3E}">
        <p14:creationId xmlns:p14="http://schemas.microsoft.com/office/powerpoint/2010/main" val="4034403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95744BF3-8863-4DE4-A19D-7426F2B599EB}" type="slidenum">
              <a:rPr lang="en-US" altLang="zh-CN"/>
              <a:pPr/>
              <a:t>‹#›</a:t>
            </a:fld>
            <a:endParaRPr lang="en-US" altLang="zh-CN"/>
          </a:p>
        </p:txBody>
      </p:sp>
    </p:spTree>
    <p:extLst>
      <p:ext uri="{BB962C8B-B14F-4D97-AF65-F5344CB8AC3E}">
        <p14:creationId xmlns:p14="http://schemas.microsoft.com/office/powerpoint/2010/main" val="28841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335637E8-851B-4AD4-A8C0-8B4F810C6107}" type="slidenum">
              <a:rPr lang="en-US" altLang="zh-CN"/>
              <a:pPr/>
              <a:t>‹#›</a:t>
            </a:fld>
            <a:endParaRPr lang="en-US" altLang="zh-CN"/>
          </a:p>
        </p:txBody>
      </p:sp>
    </p:spTree>
    <p:extLst>
      <p:ext uri="{BB962C8B-B14F-4D97-AF65-F5344CB8AC3E}">
        <p14:creationId xmlns:p14="http://schemas.microsoft.com/office/powerpoint/2010/main" val="27514740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96177824-9C6D-441B-B447-C78123D5143A}" type="slidenum">
              <a:rPr lang="en-US" altLang="zh-CN"/>
              <a:pPr/>
              <a:t>‹#›</a:t>
            </a:fld>
            <a:endParaRPr lang="en-US" altLang="zh-CN"/>
          </a:p>
        </p:txBody>
      </p:sp>
    </p:spTree>
    <p:extLst>
      <p:ext uri="{BB962C8B-B14F-4D97-AF65-F5344CB8AC3E}">
        <p14:creationId xmlns:p14="http://schemas.microsoft.com/office/powerpoint/2010/main" val="212056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EEB24422-ED0F-4A35-9DC3-E3D1CD535B3D}" type="slidenum">
              <a:rPr lang="en-US" altLang="zh-CN"/>
              <a:pPr/>
              <a:t>‹#›</a:t>
            </a:fld>
            <a:endParaRPr lang="en-US" altLang="zh-CN"/>
          </a:p>
        </p:txBody>
      </p:sp>
    </p:spTree>
    <p:extLst>
      <p:ext uri="{BB962C8B-B14F-4D97-AF65-F5344CB8AC3E}">
        <p14:creationId xmlns:p14="http://schemas.microsoft.com/office/powerpoint/2010/main" val="920091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7E0E8F46-8886-435D-931A-E29C0A69948D}" type="slidenum">
              <a:rPr lang="en-US" altLang="zh-CN"/>
              <a:pPr/>
              <a:t>‹#›</a:t>
            </a:fld>
            <a:endParaRPr lang="en-US" altLang="zh-CN"/>
          </a:p>
        </p:txBody>
      </p:sp>
    </p:spTree>
    <p:extLst>
      <p:ext uri="{BB962C8B-B14F-4D97-AF65-F5344CB8AC3E}">
        <p14:creationId xmlns:p14="http://schemas.microsoft.com/office/powerpoint/2010/main" val="11776011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0">
                <a:effectLst/>
                <a:ea typeface="+mn-ea"/>
              </a:defRPr>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0">
                <a:effectLst/>
                <a:ea typeface="+mn-ea"/>
              </a:defRPr>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0">
                <a:effectLst/>
                <a:ea typeface="+mn-ea"/>
              </a:defRPr>
            </a:lvl1pPr>
          </a:lstStyle>
          <a:p>
            <a:fld id="{3AAEFD32-F93F-4082-BF27-A586F72B979C}"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gif"/></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于"/>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055" name="WordArt 7"/>
          <p:cNvSpPr>
            <a:spLocks noChangeArrowheads="1" noChangeShapeType="1" noTextEdit="1"/>
          </p:cNvSpPr>
          <p:nvPr/>
        </p:nvSpPr>
        <p:spPr bwMode="auto">
          <a:xfrm>
            <a:off x="1600200" y="914400"/>
            <a:ext cx="5688013" cy="2519363"/>
          </a:xfrm>
          <a:prstGeom prst="rect">
            <a:avLst/>
          </a:prstGeom>
        </p:spPr>
        <p:txBody>
          <a:bodyPr wrap="none" fromWordArt="1">
            <a:prstTxWarp prst="textPlain">
              <a:avLst>
                <a:gd name="adj" fmla="val 50000"/>
              </a:avLst>
            </a:prstTxWarp>
          </a:bodyPr>
          <a:lstStyle/>
          <a:p>
            <a:pPr algn="ctr"/>
            <a:r>
              <a:rPr lang="zh-CN" altLang="en-US" kern="10">
                <a:ln w="19050">
                  <a:solidFill>
                    <a:srgbClr val="000080"/>
                  </a:solidFill>
                  <a:round/>
                  <a:headEnd/>
                  <a:tailEnd/>
                </a:ln>
                <a:gradFill rotWithShape="1">
                  <a:gsLst>
                    <a:gs pos="0">
                      <a:srgbClr val="FC9FCB"/>
                    </a:gs>
                    <a:gs pos="6500">
                      <a:srgbClr val="F8B049"/>
                    </a:gs>
                    <a:gs pos="10501">
                      <a:srgbClr val="F8B049"/>
                    </a:gs>
                    <a:gs pos="31500">
                      <a:srgbClr val="FEE7F2"/>
                    </a:gs>
                    <a:gs pos="33500">
                      <a:srgbClr val="F952A0"/>
                    </a:gs>
                    <a:gs pos="34500">
                      <a:srgbClr val="C50849"/>
                    </a:gs>
                    <a:gs pos="41001">
                      <a:srgbClr val="B43E85"/>
                    </a:gs>
                    <a:gs pos="50000">
                      <a:srgbClr val="F8B049"/>
                    </a:gs>
                    <a:gs pos="59000">
                      <a:srgbClr val="B43E85"/>
                    </a:gs>
                    <a:gs pos="65500">
                      <a:srgbClr val="C50849"/>
                    </a:gs>
                    <a:gs pos="66500">
                      <a:srgbClr val="F952A0"/>
                    </a:gs>
                    <a:gs pos="68500">
                      <a:srgbClr val="FEE7F2"/>
                    </a:gs>
                    <a:gs pos="89500">
                      <a:srgbClr val="F8B049"/>
                    </a:gs>
                    <a:gs pos="93500">
                      <a:srgbClr val="F8B049"/>
                    </a:gs>
                    <a:gs pos="100000">
                      <a:srgbClr val="FC9FCB"/>
                    </a:gs>
                  </a:gsLst>
                  <a:lin ang="18900000" scaled="1"/>
                </a:gradFill>
                <a:effectLst>
                  <a:outerShdw dist="35921" dir="2700000" algn="ctr" rotWithShape="0">
                    <a:srgbClr val="990000"/>
                  </a:outerShdw>
                </a:effectLst>
                <a:latin typeface="华文新魏" panose="02010800040101010101" pitchFamily="2" charset="-122"/>
                <a:ea typeface="华文新魏" panose="02010800040101010101" pitchFamily="2" charset="-122"/>
              </a:rPr>
              <a:t>我的第一本书</a:t>
            </a:r>
          </a:p>
        </p:txBody>
      </p:sp>
      <p:sp>
        <p:nvSpPr>
          <p:cNvPr id="2056" name="Text Box 8"/>
          <p:cNvSpPr txBox="1">
            <a:spLocks noChangeArrowheads="1"/>
          </p:cNvSpPr>
          <p:nvPr/>
        </p:nvSpPr>
        <p:spPr bwMode="auto">
          <a:xfrm>
            <a:off x="5715000" y="4267200"/>
            <a:ext cx="158432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400">
                <a:effectLst/>
                <a:latin typeface="黑体" panose="02010609060101010101" pitchFamily="49" charset="-122"/>
              </a:rPr>
              <a:t>牛 汉</a:t>
            </a:r>
          </a:p>
        </p:txBody>
      </p:sp>
    </p:spTree>
  </p:cSld>
  <p:clrMapOvr>
    <a:masterClrMapping/>
  </p:clrMapOvr>
  <p:transition>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00563" cy="55245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0"/>
            <a:ext cx="4716462" cy="552450"/>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05550"/>
            <a:ext cx="4716463" cy="552450"/>
          </a:xfrm>
          <a:prstGeom prst="rect">
            <a:avLst/>
          </a:prstGeom>
          <a:noFill/>
          <a:extLst>
            <a:ext uri="{909E8E84-426E-40DD-AFC4-6F175D3DCCD1}">
              <a14:hiddenFill xmlns:a14="http://schemas.microsoft.com/office/drawing/2010/main">
                <a:solidFill>
                  <a:srgbClr val="FFFFFF"/>
                </a:solidFill>
              </a14:hiddenFill>
            </a:ext>
          </a:extLst>
        </p:spPr>
      </p:pic>
      <p:pic>
        <p:nvPicPr>
          <p:cNvPr id="8199" name="Picture 7"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0563" y="6305550"/>
            <a:ext cx="4643437" cy="55245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l1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5888"/>
            <a:ext cx="552450" cy="6481762"/>
          </a:xfrm>
          <a:prstGeom prst="rect">
            <a:avLst/>
          </a:prstGeom>
          <a:noFill/>
          <a:extLst>
            <a:ext uri="{909E8E84-426E-40DD-AFC4-6F175D3DCCD1}">
              <a14:hiddenFill xmlns:a14="http://schemas.microsoft.com/office/drawing/2010/main">
                <a:solidFill>
                  <a:srgbClr val="FFFFFF"/>
                </a:solidFill>
              </a14:hiddenFill>
            </a:ext>
          </a:extLst>
        </p:spPr>
      </p:pic>
      <p:pic>
        <p:nvPicPr>
          <p:cNvPr id="8201" name="Picture 9" descr="l1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1550" y="0"/>
            <a:ext cx="552450" cy="6481763"/>
          </a:xfrm>
          <a:prstGeom prst="rect">
            <a:avLst/>
          </a:prstGeom>
          <a:noFill/>
          <a:extLst>
            <a:ext uri="{909E8E84-426E-40DD-AFC4-6F175D3DCCD1}">
              <a14:hiddenFill xmlns:a14="http://schemas.microsoft.com/office/drawing/2010/main">
                <a:solidFill>
                  <a:srgbClr val="FFFFFF"/>
                </a:solidFill>
              </a14:hiddenFill>
            </a:ext>
          </a:extLst>
        </p:spPr>
      </p:pic>
      <p:sp>
        <p:nvSpPr>
          <p:cNvPr id="8202" name="Rectangle 10"/>
          <p:cNvSpPr>
            <a:spLocks noChangeArrowheads="1"/>
          </p:cNvSpPr>
          <p:nvPr/>
        </p:nvSpPr>
        <p:spPr bwMode="auto">
          <a:xfrm>
            <a:off x="609600" y="685800"/>
            <a:ext cx="7993063"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effectLst/>
              </a:rPr>
              <a:t>3</a:t>
            </a:r>
            <a:r>
              <a:rPr lang="zh-CN" altLang="en-US">
                <a:effectLst/>
              </a:rPr>
              <a:t>、作者是怀着怎样的一种感情追忆他的“第一本书”的</a:t>
            </a:r>
            <a:r>
              <a:rPr lang="en-US" altLang="zh-CN">
                <a:effectLst/>
              </a:rPr>
              <a:t>?</a:t>
            </a:r>
          </a:p>
        </p:txBody>
      </p:sp>
      <p:sp>
        <p:nvSpPr>
          <p:cNvPr id="8203" name="Rectangle 11"/>
          <p:cNvSpPr>
            <a:spLocks noChangeArrowheads="1"/>
          </p:cNvSpPr>
          <p:nvPr/>
        </p:nvSpPr>
        <p:spPr bwMode="auto">
          <a:xfrm>
            <a:off x="611188" y="2276475"/>
            <a:ext cx="7705725"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996633"/>
              </a:buClr>
              <a:buSzPct val="70000"/>
              <a:buFont typeface="Wingdings" panose="05000000000000000000" pitchFamily="2" charset="2"/>
              <a:buNone/>
            </a:pPr>
            <a:r>
              <a:rPr kumimoji="1" lang="en-US" altLang="zh-CN">
                <a:solidFill>
                  <a:srgbClr val="0000CC"/>
                </a:solidFill>
                <a:effectLst>
                  <a:outerShdw blurRad="38100" dist="38100" dir="2700000" algn="tl">
                    <a:srgbClr val="C0C0C0"/>
                  </a:outerShdw>
                </a:effectLst>
              </a:rPr>
              <a:t>     </a:t>
            </a:r>
            <a:r>
              <a:rPr kumimoji="1" lang="zh-CN" altLang="en-US">
                <a:solidFill>
                  <a:srgbClr val="0000CC"/>
                </a:solidFill>
                <a:effectLst>
                  <a:outerShdw blurRad="38100" dist="38100" dir="2700000" algn="tl">
                    <a:srgbClr val="C0C0C0"/>
                  </a:outerShdw>
                </a:effectLst>
              </a:rPr>
              <a:t>作者是</a:t>
            </a:r>
            <a:r>
              <a:rPr kumimoji="1" lang="zh-CN" altLang="en-US">
                <a:effectLst>
                  <a:outerShdw blurRad="38100" dist="38100" dir="2700000" algn="tl">
                    <a:srgbClr val="C0C0C0"/>
                  </a:outerShdw>
                </a:effectLst>
              </a:rPr>
              <a:t>怀着沉重的心情，敬重、珍爱、感激的复杂感情</a:t>
            </a:r>
            <a:r>
              <a:rPr kumimoji="1" lang="zh-CN" altLang="en-US">
                <a:solidFill>
                  <a:srgbClr val="0000CC"/>
                </a:solidFill>
                <a:effectLst>
                  <a:outerShdw blurRad="38100" dist="38100" dir="2700000" algn="tl">
                    <a:srgbClr val="C0C0C0"/>
                  </a:outerShdw>
                </a:effectLst>
              </a:rPr>
              <a:t>追忆“第一本书”的。因为那本书里深藏着苦难的生活和恶劣的学习条件与环境，同时也映照着那个时代人们不幸的命运，以及在那种荒寒背景下特别可贵的一点乐趣和温情。</a:t>
            </a:r>
          </a:p>
        </p:txBody>
      </p:sp>
      <p:pic>
        <p:nvPicPr>
          <p:cNvPr id="8205" name="Picture 13" descr="107"/>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349500"/>
            <a:ext cx="574675" cy="503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203"/>
                                        </p:tgtEl>
                                        <p:attrNameLst>
                                          <p:attrName>style.visibility</p:attrName>
                                        </p:attrNameLst>
                                      </p:cBhvr>
                                      <p:to>
                                        <p:strVal val="visible"/>
                                      </p:to>
                                    </p:set>
                                    <p:anim calcmode="lin" valueType="num">
                                      <p:cBhvr additive="base">
                                        <p:cTn id="7" dur="500" fill="hold"/>
                                        <p:tgtEl>
                                          <p:spTgt spid="8203"/>
                                        </p:tgtEl>
                                        <p:attrNameLst>
                                          <p:attrName>ppt_x</p:attrName>
                                        </p:attrNameLst>
                                      </p:cBhvr>
                                      <p:tavLst>
                                        <p:tav tm="0">
                                          <p:val>
                                            <p:strVal val="#ppt_x"/>
                                          </p:val>
                                        </p:tav>
                                        <p:tav tm="100000">
                                          <p:val>
                                            <p:strVal val="#ppt_x"/>
                                          </p:val>
                                        </p:tav>
                                      </p:tavLst>
                                    </p:anim>
                                    <p:anim calcmode="lin" valueType="num">
                                      <p:cBhvr additive="base">
                                        <p:cTn id="8" dur="500" fill="hold"/>
                                        <p:tgtEl>
                                          <p:spTgt spid="82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我的第一本书"/>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04025" cy="6858000"/>
          </a:xfrm>
          <a:prstGeom prst="rect">
            <a:avLst/>
          </a:prstGeom>
          <a:noFill/>
          <a:extLst>
            <a:ext uri="{909E8E84-426E-40DD-AFC4-6F175D3DCCD1}">
              <a14:hiddenFill xmlns:a14="http://schemas.microsoft.com/office/drawing/2010/main">
                <a:solidFill>
                  <a:srgbClr val="FFFFFF"/>
                </a:solidFill>
              </a14:hiddenFill>
            </a:ext>
          </a:extLst>
        </p:spPr>
      </p:pic>
      <p:sp>
        <p:nvSpPr>
          <p:cNvPr id="9221" name="Text Box 5"/>
          <p:cNvSpPr txBox="1">
            <a:spLocks noChangeArrowheads="1"/>
          </p:cNvSpPr>
          <p:nvPr/>
        </p:nvSpPr>
        <p:spPr bwMode="auto">
          <a:xfrm>
            <a:off x="7239000" y="0"/>
            <a:ext cx="1006475" cy="66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spAutoFit/>
          </a:bodyPr>
          <a:lstStyle/>
          <a:p>
            <a:r>
              <a:rPr lang="zh-CN" altLang="en-US" sz="5400">
                <a:effectLst/>
              </a:rPr>
              <a:t>品析文中的重要语句</a:t>
            </a:r>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499"/>
                                          </p:stCondLst>
                                        </p:cTn>
                                        <p:tgtEl>
                                          <p:spTgt spid="9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ChangeArrowheads="1"/>
          </p:cNvSpPr>
          <p:nvPr/>
        </p:nvSpPr>
        <p:spPr bwMode="auto">
          <a:xfrm>
            <a:off x="755650" y="1412875"/>
            <a:ext cx="7561263" cy="316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Clr>
                <a:srgbClr val="996633"/>
              </a:buClr>
              <a:buSzPct val="70000"/>
              <a:buFont typeface="Wingdings" panose="05000000000000000000" pitchFamily="2" charset="2"/>
              <a:buNone/>
            </a:pPr>
            <a:r>
              <a:rPr kumimoji="1" lang="en-US" altLang="zh-CN">
                <a:effectLst>
                  <a:outerShdw blurRad="38100" dist="38100" dir="2700000" algn="tl">
                    <a:srgbClr val="C0C0C0"/>
                  </a:outerShdw>
                </a:effectLst>
              </a:rPr>
              <a:t>       1</a:t>
            </a:r>
            <a:r>
              <a:rPr kumimoji="1" lang="zh-CN" altLang="en-US">
                <a:effectLst>
                  <a:outerShdw blurRad="38100" dist="38100" dir="2700000" algn="tl">
                    <a:srgbClr val="C0C0C0"/>
                  </a:outerShdw>
                </a:effectLst>
              </a:rPr>
              <a:t>、“我的童年没有幽默，只有从荒寒的大自然感到一点生命最初的快乐和梦幻。”</a:t>
            </a:r>
          </a:p>
          <a:p>
            <a:pPr>
              <a:lnSpc>
                <a:spcPct val="90000"/>
              </a:lnSpc>
              <a:spcBef>
                <a:spcPct val="20000"/>
              </a:spcBef>
              <a:buClr>
                <a:srgbClr val="996633"/>
              </a:buClr>
              <a:buSzPct val="70000"/>
              <a:buFont typeface="Wingdings" panose="05000000000000000000" pitchFamily="2" charset="2"/>
              <a:buNone/>
            </a:pPr>
            <a:r>
              <a:rPr kumimoji="1" lang="en-US" altLang="zh-CN">
                <a:solidFill>
                  <a:srgbClr val="0000CC"/>
                </a:solidFill>
                <a:effectLst>
                  <a:outerShdw blurRad="38100" dist="38100" dir="2700000" algn="tl">
                    <a:srgbClr val="C0C0C0"/>
                  </a:outerShdw>
                </a:effectLst>
              </a:rPr>
              <a:t>(</a:t>
            </a:r>
            <a:r>
              <a:rPr kumimoji="1" lang="zh-CN" altLang="en-US">
                <a:solidFill>
                  <a:srgbClr val="0000CC"/>
                </a:solidFill>
                <a:effectLst>
                  <a:outerShdw blurRad="38100" dist="38100" dir="2700000" algn="tl">
                    <a:srgbClr val="C0C0C0"/>
                  </a:outerShdw>
                </a:effectLst>
              </a:rPr>
              <a:t>作者对童年的感觉是怎样的</a:t>
            </a:r>
            <a:r>
              <a:rPr kumimoji="1" lang="en-US" altLang="zh-CN">
                <a:solidFill>
                  <a:srgbClr val="0000CC"/>
                </a:solidFill>
                <a:effectLst>
                  <a:outerShdw blurRad="38100" dist="38100" dir="2700000" algn="tl">
                    <a:srgbClr val="C0C0C0"/>
                  </a:outerShdw>
                </a:effectLst>
              </a:rPr>
              <a:t>?</a:t>
            </a:r>
            <a:r>
              <a:rPr kumimoji="1" lang="zh-CN" altLang="en-US">
                <a:solidFill>
                  <a:srgbClr val="0000CC"/>
                </a:solidFill>
                <a:effectLst>
                  <a:outerShdw blurRad="38100" dist="38100" dir="2700000" algn="tl">
                    <a:srgbClr val="C0C0C0"/>
                  </a:outerShdw>
                </a:effectLst>
              </a:rPr>
              <a:t>联系下文看</a:t>
            </a:r>
            <a:r>
              <a:rPr kumimoji="1" lang="en-US" altLang="zh-CN">
                <a:solidFill>
                  <a:srgbClr val="0000CC"/>
                </a:solidFill>
                <a:effectLst>
                  <a:outerShdw blurRad="38100" dist="38100" dir="2700000" algn="tl">
                    <a:srgbClr val="C0C0C0"/>
                  </a:outerShdw>
                </a:effectLst>
              </a:rPr>
              <a:t>,“</a:t>
            </a:r>
            <a:r>
              <a:rPr kumimoji="1" lang="zh-CN" altLang="en-US">
                <a:solidFill>
                  <a:srgbClr val="0000CC"/>
                </a:solidFill>
                <a:effectLst>
                  <a:outerShdw blurRad="38100" dist="38100" dir="2700000" algn="tl">
                    <a:srgbClr val="C0C0C0"/>
                  </a:outerShdw>
                </a:effectLst>
              </a:rPr>
              <a:t>生命最初的快乐和梦幻”是什么</a:t>
            </a:r>
            <a:r>
              <a:rPr kumimoji="1" lang="en-US" altLang="zh-CN">
                <a:solidFill>
                  <a:srgbClr val="0000CC"/>
                </a:solidFill>
                <a:effectLst>
                  <a:outerShdw blurRad="38100" dist="38100" dir="2700000" algn="tl">
                    <a:srgbClr val="C0C0C0"/>
                  </a:outerShdw>
                </a:effectLst>
              </a:rPr>
              <a:t>?)</a:t>
            </a:r>
          </a:p>
        </p:txBody>
      </p:sp>
      <p:pic>
        <p:nvPicPr>
          <p:cNvPr id="10246" name="Picture 6" descr="l1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96975"/>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l2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2825"/>
            <a:ext cx="9144000" cy="765175"/>
          </a:xfrm>
          <a:prstGeom prst="rect">
            <a:avLst/>
          </a:prstGeom>
          <a:noFill/>
          <a:extLst>
            <a:ext uri="{909E8E84-426E-40DD-AFC4-6F175D3DCCD1}">
              <a14:hiddenFill xmlns:a14="http://schemas.microsoft.com/office/drawing/2010/main">
                <a:solidFill>
                  <a:srgbClr val="FFFFFF"/>
                </a:solidFill>
              </a14:hiddenFill>
            </a:ext>
          </a:extLst>
        </p:spPr>
      </p:pic>
      <p:sp>
        <p:nvSpPr>
          <p:cNvPr id="10249" name="Text Box 9"/>
          <p:cNvSpPr txBox="1">
            <a:spLocks noChangeArrowheads="1"/>
          </p:cNvSpPr>
          <p:nvPr/>
        </p:nvSpPr>
        <p:spPr bwMode="auto">
          <a:xfrm>
            <a:off x="755650" y="3068638"/>
            <a:ext cx="8388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zh-CN">
              <a:effectLst/>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1" presetClass="entr" presetSubtype="0" fill="hold" grpId="0" nodeType="clickEffect" nodePh="1">
                                  <p:stCondLst>
                                    <p:cond delay="0"/>
                                  </p:stCondLst>
                                  <p:endCondLst>
                                    <p:cond evt="begin" delay="0">
                                      <p:tn val="5"/>
                                    </p:cond>
                                  </p:endCondLst>
                                  <p:iterate type="lt">
                                    <p:tmPct val="10000"/>
                                  </p:iterate>
                                  <p:childTnLst>
                                    <p:set>
                                      <p:cBhvr>
                                        <p:cTn id="6" dur="1" fill="hold">
                                          <p:stCondLst>
                                            <p:cond delay="0"/>
                                          </p:stCondLst>
                                        </p:cTn>
                                        <p:tgtEl>
                                          <p:spTgt spid="10249"/>
                                        </p:tgtEl>
                                        <p:attrNameLst>
                                          <p:attrName>style.visibility</p:attrName>
                                        </p:attrNameLst>
                                      </p:cBhvr>
                                      <p:to>
                                        <p:strVal val="visible"/>
                                      </p:to>
                                    </p:set>
                                    <p:anim calcmode="lin" valueType="num">
                                      <p:cBhvr>
                                        <p:cTn id="7" dur="500" fill="hold"/>
                                        <p:tgtEl>
                                          <p:spTgt spid="102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249"/>
                                        </p:tgtEl>
                                        <p:attrNameLst>
                                          <p:attrName>ppt_y</p:attrName>
                                        </p:attrNameLst>
                                      </p:cBhvr>
                                      <p:tavLst>
                                        <p:tav tm="0">
                                          <p:val>
                                            <p:strVal val="#ppt_y"/>
                                          </p:val>
                                        </p:tav>
                                        <p:tav tm="100000">
                                          <p:val>
                                            <p:strVal val="#ppt_y"/>
                                          </p:val>
                                        </p:tav>
                                      </p:tavLst>
                                    </p:anim>
                                    <p:anim calcmode="lin" valueType="num">
                                      <p:cBhvr>
                                        <p:cTn id="9" dur="500" fill="hold"/>
                                        <p:tgtEl>
                                          <p:spTgt spid="102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2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1271" name="Text Box 7"/>
          <p:cNvSpPr txBox="1">
            <a:spLocks noChangeArrowheads="1"/>
          </p:cNvSpPr>
          <p:nvPr/>
        </p:nvSpPr>
        <p:spPr bwMode="auto">
          <a:xfrm>
            <a:off x="323850" y="533400"/>
            <a:ext cx="8439150"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effectLst/>
              </a:rPr>
              <a:t>    </a:t>
            </a:r>
            <a:r>
              <a:rPr lang="zh-CN" altLang="en-US">
                <a:solidFill>
                  <a:schemeClr val="bg1"/>
                </a:solidFill>
                <a:effectLst/>
              </a:rPr>
              <a:t>作者</a:t>
            </a:r>
            <a:r>
              <a:rPr lang="zh-CN" altLang="en-US">
                <a:solidFill>
                  <a:srgbClr val="FFFF00"/>
                </a:solidFill>
                <a:effectLst/>
              </a:rPr>
              <a:t>对童年的感觉是辛酸的</a:t>
            </a:r>
            <a:r>
              <a:rPr lang="en-US" altLang="zh-CN">
                <a:solidFill>
                  <a:schemeClr val="bg1"/>
                </a:solidFill>
                <a:effectLst/>
              </a:rPr>
              <a:t>,“</a:t>
            </a:r>
            <a:r>
              <a:rPr kumimoji="1" lang="zh-CN" altLang="en-US">
                <a:solidFill>
                  <a:schemeClr val="bg1"/>
                </a:solidFill>
                <a:effectLst>
                  <a:outerShdw blurRad="38100" dist="38100" dir="2700000" algn="tl">
                    <a:srgbClr val="808080"/>
                  </a:outerShdw>
                </a:effectLst>
              </a:rPr>
              <a:t>童年没有幽默</a:t>
            </a:r>
            <a:r>
              <a:rPr lang="zh-CN" altLang="en-US">
                <a:solidFill>
                  <a:schemeClr val="bg1"/>
                </a:solidFill>
                <a:effectLst/>
              </a:rPr>
              <a:t>”</a:t>
            </a:r>
            <a:r>
              <a:rPr lang="en-US" altLang="zh-CN">
                <a:solidFill>
                  <a:schemeClr val="bg1"/>
                </a:solidFill>
                <a:effectLst/>
              </a:rPr>
              <a:t>,</a:t>
            </a:r>
            <a:r>
              <a:rPr lang="zh-CN" altLang="en-US">
                <a:solidFill>
                  <a:schemeClr val="bg1"/>
                </a:solidFill>
                <a:effectLst/>
              </a:rPr>
              <a:t>写其</a:t>
            </a:r>
            <a:r>
              <a:rPr lang="zh-CN" altLang="en-US">
                <a:solidFill>
                  <a:srgbClr val="FFFF00"/>
                </a:solidFill>
                <a:effectLst/>
              </a:rPr>
              <a:t>童年生活艰苦和沉重</a:t>
            </a:r>
            <a:r>
              <a:rPr lang="en-US" altLang="zh-CN">
                <a:solidFill>
                  <a:schemeClr val="bg1"/>
                </a:solidFill>
                <a:effectLst/>
              </a:rPr>
              <a:t>,</a:t>
            </a:r>
            <a:r>
              <a:rPr lang="zh-CN" altLang="en-US">
                <a:solidFill>
                  <a:schemeClr val="bg1"/>
                </a:solidFill>
                <a:effectLst/>
              </a:rPr>
              <a:t>不仅自己家的生活是窘困的</a:t>
            </a:r>
            <a:r>
              <a:rPr lang="en-US" altLang="zh-CN">
                <a:solidFill>
                  <a:schemeClr val="bg1"/>
                </a:solidFill>
                <a:effectLst/>
              </a:rPr>
              <a:t>,</a:t>
            </a:r>
            <a:r>
              <a:rPr lang="zh-CN" altLang="en-US">
                <a:solidFill>
                  <a:schemeClr val="bg1"/>
                </a:solidFill>
                <a:effectLst/>
              </a:rPr>
              <a:t>几乎所有同学都在生存的底线上挣扎</a:t>
            </a:r>
            <a:r>
              <a:rPr lang="en-US" altLang="zh-CN">
                <a:solidFill>
                  <a:schemeClr val="bg1"/>
                </a:solidFill>
                <a:effectLst/>
              </a:rPr>
              <a:t>.</a:t>
            </a:r>
          </a:p>
          <a:p>
            <a:r>
              <a:rPr lang="en-US" altLang="zh-CN">
                <a:solidFill>
                  <a:schemeClr val="bg1"/>
                </a:solidFill>
                <a:effectLst/>
              </a:rPr>
              <a:t>    </a:t>
            </a:r>
            <a:r>
              <a:rPr lang="zh-CN" altLang="en-US">
                <a:solidFill>
                  <a:schemeClr val="bg1"/>
                </a:solidFill>
                <a:effectLst/>
              </a:rPr>
              <a:t>但是</a:t>
            </a:r>
            <a:r>
              <a:rPr lang="en-US" altLang="zh-CN">
                <a:solidFill>
                  <a:schemeClr val="bg1"/>
                </a:solidFill>
                <a:effectLst/>
              </a:rPr>
              <a:t>,</a:t>
            </a:r>
            <a:r>
              <a:rPr lang="zh-CN" altLang="en-US">
                <a:solidFill>
                  <a:schemeClr val="bg1"/>
                </a:solidFill>
                <a:effectLst/>
              </a:rPr>
              <a:t>毕竟是童年</a:t>
            </a:r>
            <a:r>
              <a:rPr lang="en-US" altLang="zh-CN">
                <a:solidFill>
                  <a:schemeClr val="bg1"/>
                </a:solidFill>
                <a:effectLst/>
              </a:rPr>
              <a:t>,</a:t>
            </a:r>
            <a:r>
              <a:rPr lang="zh-CN" altLang="en-US">
                <a:solidFill>
                  <a:schemeClr val="bg1"/>
                </a:solidFill>
                <a:effectLst/>
              </a:rPr>
              <a:t>无论生活多么艰苦</a:t>
            </a:r>
            <a:r>
              <a:rPr lang="en-US" altLang="zh-CN">
                <a:solidFill>
                  <a:schemeClr val="bg1"/>
                </a:solidFill>
                <a:effectLst/>
              </a:rPr>
              <a:t>,</a:t>
            </a:r>
            <a:r>
              <a:rPr lang="zh-CN" altLang="en-US">
                <a:solidFill>
                  <a:schemeClr val="bg1"/>
                </a:solidFill>
                <a:effectLst/>
              </a:rPr>
              <a:t>也抹不去与生俱来的</a:t>
            </a:r>
            <a:r>
              <a:rPr lang="zh-CN" altLang="en-US">
                <a:solidFill>
                  <a:srgbClr val="FFFF00"/>
                </a:solidFill>
                <a:effectLst/>
              </a:rPr>
              <a:t>童年的好奇</a:t>
            </a:r>
            <a:r>
              <a:rPr lang="zh-CN" altLang="en-US">
                <a:solidFill>
                  <a:srgbClr val="FFFF00"/>
                </a:solidFill>
                <a:effectLst/>
                <a:ea typeface="宋体" panose="02010600030101010101" pitchFamily="2" charset="-122"/>
              </a:rPr>
              <a:t>、</a:t>
            </a:r>
            <a:r>
              <a:rPr lang="zh-CN" altLang="en-US">
                <a:solidFill>
                  <a:srgbClr val="FFFF00"/>
                </a:solidFill>
                <a:effectLst/>
              </a:rPr>
              <a:t>天真和淘气</a:t>
            </a:r>
            <a:r>
              <a:rPr lang="en-US" altLang="zh-CN">
                <a:solidFill>
                  <a:srgbClr val="FFFF00"/>
                </a:solidFill>
                <a:effectLst/>
              </a:rPr>
              <a:t>,</a:t>
            </a:r>
            <a:r>
              <a:rPr lang="zh-CN" altLang="en-US">
                <a:solidFill>
                  <a:srgbClr val="FFFF00"/>
                </a:solidFill>
                <a:effectLst/>
              </a:rPr>
              <a:t>能和小伙伴、小动物在一起</a:t>
            </a:r>
            <a:r>
              <a:rPr lang="en-US" altLang="zh-CN">
                <a:solidFill>
                  <a:srgbClr val="FFFF00"/>
                </a:solidFill>
                <a:effectLst/>
              </a:rPr>
              <a:t>,</a:t>
            </a:r>
            <a:r>
              <a:rPr lang="zh-CN" altLang="en-US">
                <a:solidFill>
                  <a:srgbClr val="FFFF00"/>
                </a:solidFill>
                <a:effectLst/>
              </a:rPr>
              <a:t>回到大自然中间</a:t>
            </a:r>
            <a:r>
              <a:rPr lang="en-US" altLang="zh-CN">
                <a:solidFill>
                  <a:srgbClr val="FFFF00"/>
                </a:solidFill>
                <a:effectLst/>
              </a:rPr>
              <a:t>,</a:t>
            </a:r>
            <a:r>
              <a:rPr lang="zh-CN" altLang="en-US">
                <a:solidFill>
                  <a:srgbClr val="FFFF00"/>
                </a:solidFill>
                <a:effectLst/>
              </a:rPr>
              <a:t>有人间真情，就是快乐的</a:t>
            </a:r>
            <a:r>
              <a:rPr lang="en-US" altLang="zh-CN">
                <a:solidFill>
                  <a:schemeClr val="bg1"/>
                </a:solidFill>
                <a:effectLst/>
              </a:rPr>
              <a:t>,</a:t>
            </a:r>
            <a:r>
              <a:rPr lang="zh-CN" altLang="en-US">
                <a:solidFill>
                  <a:schemeClr val="bg1"/>
                </a:solidFill>
                <a:effectLst/>
              </a:rPr>
              <a:t>而且童年时代只要玩起来</a:t>
            </a:r>
            <a:r>
              <a:rPr lang="en-US" altLang="zh-CN">
                <a:solidFill>
                  <a:schemeClr val="bg1"/>
                </a:solidFill>
                <a:effectLst/>
              </a:rPr>
              <a:t>,</a:t>
            </a:r>
            <a:r>
              <a:rPr lang="zh-CN" altLang="en-US">
                <a:solidFill>
                  <a:schemeClr val="bg1"/>
                </a:solidFill>
                <a:effectLst/>
              </a:rPr>
              <a:t>什么困苦都会忘</a:t>
            </a:r>
            <a:r>
              <a:rPr lang="en-US" altLang="zh-CN">
                <a:solidFill>
                  <a:schemeClr val="bg1"/>
                </a:solidFill>
                <a:effectLst/>
              </a:rPr>
              <a:t>.</a:t>
            </a:r>
            <a:r>
              <a:rPr lang="zh-CN" altLang="en-US">
                <a:solidFill>
                  <a:schemeClr val="bg1"/>
                </a:solidFill>
                <a:effectLst/>
              </a:rPr>
              <a:t>这就是生命最初的快乐</a:t>
            </a:r>
            <a:r>
              <a:rPr lang="en-US" altLang="zh-CN">
                <a:solidFill>
                  <a:schemeClr val="bg1"/>
                </a:solidFill>
                <a:effectLst/>
              </a:rPr>
              <a:t>.</a:t>
            </a: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11271"/>
                                        </p:tgtEl>
                                        <p:attrNameLst>
                                          <p:attrName>style.visibility</p:attrName>
                                        </p:attrNameLst>
                                      </p:cBhvr>
                                      <p:to>
                                        <p:strVal val="visible"/>
                                      </p:to>
                                    </p:set>
                                    <p:anim calcmode="discrete" valueType="clr">
                                      <p:cBhvr override="childStyle">
                                        <p:cTn id="7" dur="80"/>
                                        <p:tgtEl>
                                          <p:spTgt spid="11271"/>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1271"/>
                                        </p:tgtEl>
                                        <p:attrNameLst>
                                          <p:attrName>fillcolor</p:attrName>
                                        </p:attrNameLst>
                                      </p:cBhvr>
                                      <p:tavLst>
                                        <p:tav tm="0">
                                          <p:val>
                                            <p:clrVal>
                                              <a:schemeClr val="accent2"/>
                                            </p:clrVal>
                                          </p:val>
                                        </p:tav>
                                        <p:tav tm="50000">
                                          <p:val>
                                            <p:clrVal>
                                              <a:schemeClr val="hlink"/>
                                            </p:clrVal>
                                          </p:val>
                                        </p:tav>
                                      </p:tavLst>
                                    </p:anim>
                                    <p:set>
                                      <p:cBhvr>
                                        <p:cTn id="9" dur="80"/>
                                        <p:tgtEl>
                                          <p:spTgt spid="11271"/>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500563" cy="552450"/>
          </a:xfrm>
          <a:prstGeom prst="rect">
            <a:avLst/>
          </a:prstGeom>
          <a:noFill/>
          <a:extLst>
            <a:ext uri="{909E8E84-426E-40DD-AFC4-6F175D3DCCD1}">
              <a14:hiddenFill xmlns:a14="http://schemas.microsoft.com/office/drawing/2010/main">
                <a:solidFill>
                  <a:srgbClr val="FFFFFF"/>
                </a:solidFill>
              </a14:hiddenFill>
            </a:ext>
          </a:extLst>
        </p:spPr>
      </p:pic>
      <p:pic>
        <p:nvPicPr>
          <p:cNvPr id="29699" name="Picture 3"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538" y="0"/>
            <a:ext cx="4716462" cy="552450"/>
          </a:xfrm>
          <a:prstGeom prst="rect">
            <a:avLst/>
          </a:prstGeom>
          <a:noFill/>
          <a:extLst>
            <a:ext uri="{909E8E84-426E-40DD-AFC4-6F175D3DCCD1}">
              <a14:hiddenFill xmlns:a14="http://schemas.microsoft.com/office/drawing/2010/main">
                <a:solidFill>
                  <a:srgbClr val="FFFFFF"/>
                </a:solidFill>
              </a14:hiddenFill>
            </a:ext>
          </a:extLst>
        </p:spPr>
      </p:pic>
      <p:pic>
        <p:nvPicPr>
          <p:cNvPr id="29700" name="Picture 4"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05550"/>
            <a:ext cx="4716463" cy="552450"/>
          </a:xfrm>
          <a:prstGeom prst="rect">
            <a:avLst/>
          </a:prstGeom>
          <a:noFill/>
          <a:extLst>
            <a:ext uri="{909E8E84-426E-40DD-AFC4-6F175D3DCCD1}">
              <a14:hiddenFill xmlns:a14="http://schemas.microsoft.com/office/drawing/2010/main">
                <a:solidFill>
                  <a:srgbClr val="FFFFFF"/>
                </a:solidFill>
              </a14:hiddenFill>
            </a:ext>
          </a:extLst>
        </p:spPr>
      </p:pic>
      <p:pic>
        <p:nvPicPr>
          <p:cNvPr id="29701" name="Picture 5" descr="l1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0563" y="6305550"/>
            <a:ext cx="4643437" cy="552450"/>
          </a:xfrm>
          <a:prstGeom prst="rect">
            <a:avLst/>
          </a:prstGeom>
          <a:noFill/>
          <a:extLst>
            <a:ext uri="{909E8E84-426E-40DD-AFC4-6F175D3DCCD1}">
              <a14:hiddenFill xmlns:a14="http://schemas.microsoft.com/office/drawing/2010/main">
                <a:solidFill>
                  <a:srgbClr val="FFFFFF"/>
                </a:solidFill>
              </a14:hiddenFill>
            </a:ext>
          </a:extLst>
        </p:spPr>
      </p:pic>
      <p:pic>
        <p:nvPicPr>
          <p:cNvPr id="29702" name="Picture 6" descr="l1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15888"/>
            <a:ext cx="552450" cy="6481762"/>
          </a:xfrm>
          <a:prstGeom prst="rect">
            <a:avLst/>
          </a:prstGeom>
          <a:noFill/>
          <a:extLst>
            <a:ext uri="{909E8E84-426E-40DD-AFC4-6F175D3DCCD1}">
              <a14:hiddenFill xmlns:a14="http://schemas.microsoft.com/office/drawing/2010/main">
                <a:solidFill>
                  <a:srgbClr val="FFFFFF"/>
                </a:solidFill>
              </a14:hiddenFill>
            </a:ext>
          </a:extLst>
        </p:spPr>
      </p:pic>
      <p:pic>
        <p:nvPicPr>
          <p:cNvPr id="29703" name="Picture 7" descr="l1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91550" y="0"/>
            <a:ext cx="552450" cy="6481763"/>
          </a:xfrm>
          <a:prstGeom prst="rect">
            <a:avLst/>
          </a:prstGeom>
          <a:noFill/>
          <a:extLst>
            <a:ext uri="{909E8E84-426E-40DD-AFC4-6F175D3DCCD1}">
              <a14:hiddenFill xmlns:a14="http://schemas.microsoft.com/office/drawing/2010/main">
                <a:solidFill>
                  <a:srgbClr val="FFFFFF"/>
                </a:solidFill>
              </a14:hiddenFill>
            </a:ext>
          </a:extLst>
        </p:spPr>
      </p:pic>
      <p:sp>
        <p:nvSpPr>
          <p:cNvPr id="29704" name="Rectangle 8"/>
          <p:cNvSpPr>
            <a:spLocks noChangeArrowheads="1"/>
          </p:cNvSpPr>
          <p:nvPr/>
        </p:nvSpPr>
        <p:spPr bwMode="auto">
          <a:xfrm>
            <a:off x="609600" y="685800"/>
            <a:ext cx="7993063"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zh-CN">
                <a:effectLst/>
                <a:latin typeface="Times New Roman" panose="02020603050405020304" pitchFamily="18" charset="0"/>
                <a:ea typeface="宋体" panose="02010600030101010101" pitchFamily="2" charset="-122"/>
                <a:cs typeface="Times New Roman" panose="02020603050405020304" pitchFamily="18" charset="0"/>
              </a:rPr>
              <a:t>        2</a:t>
            </a:r>
            <a:r>
              <a:rPr lang="zh-CN" altLang="en-US">
                <a:effectLst/>
                <a:latin typeface="Times New Roman" panose="02020603050405020304" pitchFamily="18" charset="0"/>
                <a:ea typeface="宋体" panose="02010600030101010101" pitchFamily="2" charset="-122"/>
                <a:cs typeface="Times New Roman" panose="02020603050405020304" pitchFamily="18" charset="0"/>
              </a:rPr>
              <a:t>、</a:t>
            </a:r>
            <a:r>
              <a:rPr lang="zh-CN" altLang="en-US">
                <a:effectLst/>
                <a:latin typeface="宋体" panose="02010600030101010101" pitchFamily="2" charset="-122"/>
                <a:ea typeface="宋体" panose="02010600030101010101" pitchFamily="2" charset="-122"/>
              </a:rPr>
              <a:t>如何理解</a:t>
            </a:r>
            <a:r>
              <a:rPr lang="zh-CN" altLang="en-US">
                <a:effectLst/>
                <a:latin typeface="Times New Roman" panose="02020603050405020304" pitchFamily="18" charset="0"/>
                <a:ea typeface="宋体" panose="02010600030101010101" pitchFamily="2" charset="-122"/>
              </a:rPr>
              <a:t>“</a:t>
            </a:r>
            <a:r>
              <a:rPr lang="zh-CN" altLang="en-US">
                <a:effectLst/>
                <a:latin typeface="宋体" panose="02010600030101010101" pitchFamily="2" charset="-122"/>
                <a:ea typeface="宋体" panose="02010600030101010101" pitchFamily="2" charset="-122"/>
              </a:rPr>
              <a:t>这就是我的第一本书。对于元贞来说，是他一生惟一的一本书</a:t>
            </a:r>
            <a:r>
              <a:rPr lang="zh-CN" altLang="en-US">
                <a:effectLst/>
                <a:latin typeface="Times New Roman" panose="02020603050405020304" pitchFamily="18" charset="0"/>
                <a:ea typeface="宋体" panose="02010600030101010101" pitchFamily="2" charset="-122"/>
              </a:rPr>
              <a:t>”</a:t>
            </a:r>
            <a:r>
              <a:rPr lang="en-US" altLang="zh-CN">
                <a:effectLst/>
                <a:latin typeface="Times New Roman" panose="02020603050405020304" pitchFamily="18" charset="0"/>
                <a:ea typeface="宋体" panose="02010600030101010101" pitchFamily="2" charset="-122"/>
                <a:cs typeface="Times New Roman" panose="02020603050405020304" pitchFamily="18" charset="0"/>
              </a:rPr>
              <a:t>?</a:t>
            </a:r>
          </a:p>
        </p:txBody>
      </p:sp>
      <p:sp>
        <p:nvSpPr>
          <p:cNvPr id="29705" name="Rectangle 9"/>
          <p:cNvSpPr>
            <a:spLocks noChangeArrowheads="1"/>
          </p:cNvSpPr>
          <p:nvPr/>
        </p:nvSpPr>
        <p:spPr bwMode="auto">
          <a:xfrm>
            <a:off x="1066800" y="2286000"/>
            <a:ext cx="7391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996633"/>
              </a:buClr>
              <a:buSzPct val="70000"/>
              <a:buFont typeface="Wingdings" panose="05000000000000000000" pitchFamily="2" charset="2"/>
              <a:buNone/>
            </a:pPr>
            <a:r>
              <a:rPr kumimoji="1" lang="zh-CN" altLang="en-US">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体会书的珍贵，读书机会的珍贵。</a:t>
            </a:r>
            <a:r>
              <a:rPr kumimoji="1" lang="zh-CN" altLang="en-US">
                <a:solidFill>
                  <a:srgbClr val="0000CC"/>
                </a:solidFill>
                <a:effectLst>
                  <a:outerShdw blurRad="38100" dist="38100" dir="2700000" algn="tl">
                    <a:srgbClr val="C0C0C0"/>
                  </a:outerShdw>
                </a:effectLst>
              </a:rPr>
              <a:t> </a:t>
            </a:r>
          </a:p>
        </p:txBody>
      </p:sp>
      <p:pic>
        <p:nvPicPr>
          <p:cNvPr id="29706" name="Picture 10" descr="107"/>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84213" y="2349500"/>
            <a:ext cx="574675" cy="503238"/>
          </a:xfrm>
          <a:prstGeom prst="rect">
            <a:avLst/>
          </a:prstGeom>
          <a:noFill/>
          <a:extLst>
            <a:ext uri="{909E8E84-426E-40DD-AFC4-6F175D3DCCD1}">
              <a14:hiddenFill xmlns:a14="http://schemas.microsoft.com/office/drawing/2010/main">
                <a:solidFill>
                  <a:srgbClr val="FFFFFF"/>
                </a:solidFill>
              </a14:hiddenFill>
            </a:ext>
          </a:extLst>
        </p:spPr>
      </p:pic>
      <p:sp>
        <p:nvSpPr>
          <p:cNvPr id="29707" name="Rectangle 11"/>
          <p:cNvSpPr>
            <a:spLocks noChangeArrowheads="1"/>
          </p:cNvSpPr>
          <p:nvPr/>
        </p:nvSpPr>
        <p:spPr bwMode="auto">
          <a:xfrm>
            <a:off x="533400" y="3048000"/>
            <a:ext cx="7993063"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en-US" altLang="zh-CN">
                <a:effectLst/>
                <a:latin typeface="Times New Roman" panose="02020603050405020304" pitchFamily="18" charset="0"/>
                <a:ea typeface="宋体" panose="02010600030101010101" pitchFamily="2" charset="-122"/>
              </a:rPr>
              <a:t>        3</a:t>
            </a:r>
            <a:r>
              <a:rPr lang="zh-CN" altLang="en-US">
                <a:effectLst/>
                <a:latin typeface="Times New Roman" panose="02020603050405020304" pitchFamily="18" charset="0"/>
                <a:ea typeface="宋体" panose="02010600030101010101" pitchFamily="2" charset="-122"/>
              </a:rPr>
              <a:t>、“</a:t>
            </a:r>
            <a:r>
              <a:rPr lang="zh-CN" altLang="en-US">
                <a:effectLst/>
                <a:latin typeface="宋体" panose="02010600030101010101" pitchFamily="2" charset="-122"/>
                <a:ea typeface="宋体" panose="02010600030101010101" pitchFamily="2" charset="-122"/>
              </a:rPr>
              <a:t>我真应当为它写一本比它还厚的书，它值得我用崇敬的心灵去赞美</a:t>
            </a:r>
            <a:r>
              <a:rPr lang="zh-CN" altLang="en-US">
                <a:effectLst/>
                <a:latin typeface="Times New Roman" panose="02020603050405020304" pitchFamily="18" charset="0"/>
                <a:ea typeface="宋体" panose="02010600030101010101" pitchFamily="2" charset="-122"/>
              </a:rPr>
              <a:t>”</a:t>
            </a:r>
            <a:r>
              <a:rPr lang="zh-CN" altLang="en-US">
                <a:effectLst/>
                <a:latin typeface="宋体" panose="02010600030101010101" pitchFamily="2" charset="-122"/>
                <a:ea typeface="宋体" panose="02010600030101010101" pitchFamily="2" charset="-122"/>
              </a:rPr>
              <a:t>。表达作者怎样的感情</a:t>
            </a:r>
            <a:r>
              <a:rPr lang="en-US" altLang="zh-CN">
                <a:effectLst/>
                <a:latin typeface="Times New Roman" panose="02020603050405020304" pitchFamily="18" charset="0"/>
                <a:ea typeface="宋体" panose="02010600030101010101" pitchFamily="2" charset="-122"/>
              </a:rPr>
              <a:t>?</a:t>
            </a:r>
            <a:r>
              <a:rPr lang="en-US" altLang="zh-CN">
                <a:effectLst/>
                <a:latin typeface="Times New Roman" panose="02020603050405020304" pitchFamily="18" charset="0"/>
                <a:ea typeface="宋体" panose="02010600030101010101" pitchFamily="2" charset="-122"/>
                <a:cs typeface="Times New Roman" panose="02020603050405020304" pitchFamily="18" charset="0"/>
              </a:rPr>
              <a:t> </a:t>
            </a:r>
          </a:p>
        </p:txBody>
      </p:sp>
      <p:sp>
        <p:nvSpPr>
          <p:cNvPr id="29708" name="Rectangle 12"/>
          <p:cNvSpPr>
            <a:spLocks noChangeArrowheads="1"/>
          </p:cNvSpPr>
          <p:nvPr/>
        </p:nvSpPr>
        <p:spPr bwMode="auto">
          <a:xfrm>
            <a:off x="685800" y="4876800"/>
            <a:ext cx="7705725"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996633"/>
              </a:buClr>
              <a:buSzPct val="70000"/>
              <a:buFont typeface="Wingdings" panose="05000000000000000000" pitchFamily="2" charset="2"/>
              <a:buNone/>
            </a:pPr>
            <a:r>
              <a:rPr kumimoji="1" lang="en-US" altLang="zh-CN">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    </a:t>
            </a:r>
            <a:r>
              <a:rPr kumimoji="1" lang="zh-CN" altLang="en-US">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我的第一本书对</a:t>
            </a:r>
            <a:r>
              <a:rPr kumimoji="1" lang="zh-CN" altLang="en-US">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a:t>
            </a:r>
            <a:r>
              <a:rPr kumimoji="1" lang="zh-CN" altLang="en-US">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我</a:t>
            </a:r>
            <a:r>
              <a:rPr kumimoji="1" lang="zh-CN" altLang="en-US">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a:t>
            </a:r>
            <a:r>
              <a:rPr kumimoji="1" lang="zh-CN" altLang="en-US">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影响之大，作者要回报它。 </a:t>
            </a:r>
          </a:p>
        </p:txBody>
      </p:sp>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9705"/>
                                        </p:tgtEl>
                                        <p:attrNameLst>
                                          <p:attrName>style.visibility</p:attrName>
                                        </p:attrNameLst>
                                      </p:cBhvr>
                                      <p:to>
                                        <p:strVal val="visible"/>
                                      </p:to>
                                    </p:set>
                                    <p:animEffect transition="in" filter="randombar(horizontal)">
                                      <p:cBhvr>
                                        <p:cTn id="7" dur="500"/>
                                        <p:tgtEl>
                                          <p:spTgt spid="2970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9708"/>
                                        </p:tgtEl>
                                        <p:attrNameLst>
                                          <p:attrName>style.visibility</p:attrName>
                                        </p:attrNameLst>
                                      </p:cBhvr>
                                      <p:to>
                                        <p:strVal val="visible"/>
                                      </p:to>
                                    </p:set>
                                    <p:animEffect transition="in" filter="randombar(horizontal)">
                                      <p:cBhvr>
                                        <p:cTn id="12" dur="500"/>
                                        <p:tgtEl>
                                          <p:spTgt spid="297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5" grpId="0" autoUpdateAnimBg="0"/>
      <p:bldP spid="2970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BK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2293" name="Picture 5" descr="BK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5320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BK1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04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295" name="Picture 7" descr="BK1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00" y="0"/>
            <a:ext cx="304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2296" name="Rectangle 8"/>
          <p:cNvSpPr>
            <a:spLocks noChangeArrowheads="1"/>
          </p:cNvSpPr>
          <p:nvPr/>
        </p:nvSpPr>
        <p:spPr bwMode="auto">
          <a:xfrm>
            <a:off x="533400" y="836613"/>
            <a:ext cx="8001000" cy="3663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spcBef>
                <a:spcPct val="20000"/>
              </a:spcBef>
              <a:buClr>
                <a:srgbClr val="996633"/>
              </a:buClr>
              <a:buSzPct val="70000"/>
              <a:buFont typeface="Wingdings" panose="05000000000000000000" pitchFamily="2" charset="2"/>
              <a:buNone/>
            </a:pPr>
            <a:r>
              <a:rPr kumimoji="1" lang="en-US" altLang="zh-CN">
                <a:effectLst>
                  <a:outerShdw blurRad="38100" dist="38100" dir="2700000" algn="tl">
                    <a:srgbClr val="C0C0C0"/>
                  </a:outerShdw>
                </a:effectLst>
              </a:rPr>
              <a:t>       4</a:t>
            </a:r>
            <a:r>
              <a:rPr kumimoji="1" lang="zh-CN" altLang="en-US">
                <a:effectLst>
                  <a:outerShdw blurRad="38100" dist="38100" dir="2700000" algn="tl">
                    <a:srgbClr val="C0C0C0"/>
                  </a:outerShdw>
                </a:effectLst>
              </a:rPr>
              <a:t>、我的第一本书实在应当写写，如果不写，我就枉读了这几十年的书，更枉写了这几十年的诗。人不能忘本。</a:t>
            </a:r>
          </a:p>
          <a:p>
            <a:pPr>
              <a:spcBef>
                <a:spcPct val="20000"/>
              </a:spcBef>
              <a:buClr>
                <a:srgbClr val="996633"/>
              </a:buClr>
              <a:buSzPct val="70000"/>
              <a:buFont typeface="Wingdings" panose="05000000000000000000" pitchFamily="2" charset="2"/>
              <a:buNone/>
            </a:pPr>
            <a:r>
              <a:rPr kumimoji="1" lang="en-US" altLang="zh-CN">
                <a:solidFill>
                  <a:srgbClr val="0000CC"/>
                </a:solidFill>
                <a:effectLst>
                  <a:outerShdw blurRad="38100" dist="38100" dir="2700000" algn="tl">
                    <a:srgbClr val="C0C0C0"/>
                  </a:outerShdw>
                </a:effectLst>
              </a:rPr>
              <a:t>(</a:t>
            </a:r>
            <a:r>
              <a:rPr kumimoji="1" lang="zh-CN" altLang="en-US">
                <a:solidFill>
                  <a:srgbClr val="0000CC"/>
                </a:solidFill>
                <a:effectLst>
                  <a:outerShdw blurRad="38100" dist="38100" dir="2700000" algn="tl">
                    <a:srgbClr val="C0C0C0"/>
                  </a:outerShdw>
                </a:effectLst>
              </a:rPr>
              <a:t>怎样理解“枉读了这几十年的书”，“枉写了这几十年诗”</a:t>
            </a:r>
            <a:r>
              <a:rPr kumimoji="1" lang="en-US" altLang="zh-CN">
                <a:solidFill>
                  <a:srgbClr val="0000CC"/>
                </a:solidFill>
                <a:effectLst>
                  <a:outerShdw blurRad="38100" dist="38100" dir="2700000" algn="tl">
                    <a:srgbClr val="C0C0C0"/>
                  </a:outerShdw>
                </a:effectLst>
              </a:rPr>
              <a:t>?“</a:t>
            </a:r>
            <a:r>
              <a:rPr kumimoji="1" lang="zh-CN" altLang="en-US">
                <a:solidFill>
                  <a:srgbClr val="0000CC"/>
                </a:solidFill>
                <a:effectLst>
                  <a:outerShdw blurRad="38100" dist="38100" dir="2700000" algn="tl">
                    <a:srgbClr val="C0C0C0"/>
                  </a:outerShdw>
                </a:effectLst>
              </a:rPr>
              <a:t>人不能忘本”的“本”在这里指什么</a:t>
            </a:r>
            <a:r>
              <a:rPr kumimoji="1" lang="en-US" altLang="zh-CN">
                <a:solidFill>
                  <a:srgbClr val="0000CC"/>
                </a:solidFill>
                <a:effectLst>
                  <a:outerShdw blurRad="38100" dist="38100" dir="2700000" algn="tl">
                    <a:srgbClr val="C0C0C0"/>
                  </a:outerShdw>
                </a:effectLst>
              </a:rPr>
              <a:t>?)</a:t>
            </a:r>
          </a:p>
        </p:txBody>
      </p:sp>
    </p:spTree>
  </p:cSld>
  <p:clrMapOvr>
    <a:masterClrMapping/>
  </p:clrMapOvr>
  <p:transition>
    <p:cov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BK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3317" name="Picture 5" descr="BK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5320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13318" name="Picture 6" descr="BK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04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3319" name="Picture 7" descr="BK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00" y="0"/>
            <a:ext cx="304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3320" name="Text Box 8"/>
          <p:cNvSpPr txBox="1">
            <a:spLocks noChangeArrowheads="1"/>
          </p:cNvSpPr>
          <p:nvPr/>
        </p:nvSpPr>
        <p:spPr bwMode="auto">
          <a:xfrm>
            <a:off x="323850" y="333375"/>
            <a:ext cx="8362950"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effectLst>
                  <a:outerShdw blurRad="38100" dist="38100" dir="2700000" algn="tl">
                    <a:srgbClr val="C0C0C0"/>
                  </a:outerShdw>
                </a:effectLst>
              </a:rPr>
              <a:t>    “</a:t>
            </a:r>
            <a:r>
              <a:rPr lang="zh-CN" altLang="en-US">
                <a:effectLst>
                  <a:outerShdw blurRad="38100" dist="38100" dir="2700000" algn="tl">
                    <a:srgbClr val="C0C0C0"/>
                  </a:outerShdw>
                </a:effectLst>
              </a:rPr>
              <a:t>枉”字可以理解为</a:t>
            </a:r>
            <a:r>
              <a:rPr lang="en-US" altLang="zh-CN">
                <a:effectLst>
                  <a:outerShdw blurRad="38100" dist="38100" dir="2700000" algn="tl">
                    <a:srgbClr val="C0C0C0"/>
                  </a:outerShdw>
                </a:effectLst>
              </a:rPr>
              <a:t>:</a:t>
            </a:r>
            <a:r>
              <a:rPr lang="zh-CN" altLang="en-US">
                <a:solidFill>
                  <a:srgbClr val="0000CC"/>
                </a:solidFill>
                <a:effectLst>
                  <a:outerShdw blurRad="38100" dist="38100" dir="2700000" algn="tl">
                    <a:srgbClr val="C0C0C0"/>
                  </a:outerShdw>
                </a:effectLst>
              </a:rPr>
              <a:t>白白地</a:t>
            </a:r>
            <a:r>
              <a:rPr lang="en-US" altLang="zh-CN">
                <a:solidFill>
                  <a:srgbClr val="0000CC"/>
                </a:solidFill>
                <a:effectLst>
                  <a:outerShdw blurRad="38100" dist="38100" dir="2700000" algn="tl">
                    <a:srgbClr val="C0C0C0"/>
                  </a:outerShdw>
                </a:effectLst>
              </a:rPr>
              <a:t>,</a:t>
            </a:r>
            <a:r>
              <a:rPr lang="zh-CN" altLang="en-US">
                <a:solidFill>
                  <a:srgbClr val="0000CC"/>
                </a:solidFill>
                <a:effectLst>
                  <a:outerShdw blurRad="38100" dist="38100" dir="2700000" algn="tl">
                    <a:srgbClr val="C0C0C0"/>
                  </a:outerShdw>
                </a:effectLst>
              </a:rPr>
              <a:t>无价值地</a:t>
            </a:r>
            <a:r>
              <a:rPr lang="en-US" altLang="zh-CN">
                <a:solidFill>
                  <a:srgbClr val="0000CC"/>
                </a:solidFill>
                <a:effectLst>
                  <a:outerShdw blurRad="38100" dist="38100" dir="2700000" algn="tl">
                    <a:srgbClr val="C0C0C0"/>
                  </a:outerShdw>
                </a:effectLst>
              </a:rPr>
              <a:t>,</a:t>
            </a:r>
            <a:r>
              <a:rPr lang="zh-CN" altLang="en-US">
                <a:solidFill>
                  <a:srgbClr val="0000CC"/>
                </a:solidFill>
                <a:effectLst>
                  <a:outerShdw blurRad="38100" dist="38100" dir="2700000" algn="tl">
                    <a:srgbClr val="C0C0C0"/>
                  </a:outerShdw>
                </a:effectLst>
              </a:rPr>
              <a:t>无意义地</a:t>
            </a:r>
            <a:r>
              <a:rPr lang="zh-CN" altLang="en-US">
                <a:effectLst>
                  <a:outerShdw blurRad="38100" dist="38100" dir="2700000" algn="tl">
                    <a:srgbClr val="C0C0C0"/>
                  </a:outerShdw>
                </a:effectLst>
              </a:rPr>
              <a:t>。作者的第一本书</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既是求知的第一本书</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更是人生的第一本书</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如果这第一本书不写出来</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那么这几十年的读书和写书</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诗</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就失去了意义</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变得毫无价值了</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因为你忘记了</a:t>
            </a:r>
            <a:r>
              <a:rPr lang="zh-CN" altLang="en-US">
                <a:solidFill>
                  <a:srgbClr val="0000CC"/>
                </a:solidFill>
                <a:effectLst>
                  <a:outerShdw blurRad="38100" dist="38100" dir="2700000" algn="tl">
                    <a:srgbClr val="C0C0C0"/>
                  </a:outerShdw>
                </a:effectLst>
              </a:rPr>
              <a:t>知识的源头和人生的起点</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你忘记了过去</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即忘本了。 “人不能忘本”</a:t>
            </a:r>
            <a:r>
              <a:rPr lang="en-US" altLang="zh-CN">
                <a:effectLst>
                  <a:outerShdw blurRad="38100" dist="38100" dir="2700000" algn="tl">
                    <a:srgbClr val="C0C0C0"/>
                  </a:outerShdw>
                </a:effectLst>
              </a:rPr>
              <a:t>,</a:t>
            </a:r>
            <a:r>
              <a:rPr lang="zh-CN" altLang="en-US">
                <a:effectLst>
                  <a:outerShdw blurRad="38100" dist="38100" dir="2700000" algn="tl">
                    <a:srgbClr val="C0C0C0"/>
                  </a:outerShdw>
                </a:effectLst>
              </a:rPr>
              <a:t>巧妙地运用了</a:t>
            </a:r>
            <a:r>
              <a:rPr lang="zh-CN" altLang="en-US">
                <a:solidFill>
                  <a:srgbClr val="0000CC"/>
                </a:solidFill>
                <a:effectLst>
                  <a:outerShdw blurRad="38100" dist="38100" dir="2700000" algn="tl">
                    <a:srgbClr val="C0C0C0"/>
                  </a:outerShdw>
                </a:effectLst>
              </a:rPr>
              <a:t>双关</a:t>
            </a:r>
            <a:r>
              <a:rPr lang="zh-CN" altLang="en-US">
                <a:effectLst>
                  <a:outerShdw blurRad="38100" dist="38100" dir="2700000" algn="tl">
                    <a:srgbClr val="C0C0C0"/>
                  </a:outerShdw>
                </a:effectLst>
              </a:rPr>
              <a:t>的修辞手法</a:t>
            </a:r>
            <a:r>
              <a:rPr lang="en-US" altLang="zh-CN">
                <a:effectLst>
                  <a:outerShdw blurRad="38100" dist="38100" dir="2700000" algn="tl">
                    <a:srgbClr val="C0C0C0"/>
                  </a:outerShdw>
                </a:effectLst>
              </a:rPr>
              <a:t>,</a:t>
            </a:r>
            <a:r>
              <a:rPr lang="en-US" altLang="zh-CN">
                <a:solidFill>
                  <a:srgbClr val="0000CC"/>
                </a:solidFill>
                <a:effectLst>
                  <a:outerShdw blurRad="38100" dist="38100" dir="2700000" algn="tl">
                    <a:srgbClr val="C0C0C0"/>
                  </a:outerShdw>
                </a:effectLst>
              </a:rPr>
              <a:t>“</a:t>
            </a:r>
            <a:r>
              <a:rPr lang="zh-CN" altLang="en-US">
                <a:solidFill>
                  <a:srgbClr val="0000CC"/>
                </a:solidFill>
                <a:effectLst>
                  <a:outerShdw blurRad="38100" dist="38100" dir="2700000" algn="tl">
                    <a:srgbClr val="C0C0C0"/>
                  </a:outerShdw>
                </a:effectLst>
              </a:rPr>
              <a:t>本”这里指那第一本国语教材</a:t>
            </a:r>
            <a:r>
              <a:rPr lang="en-US" altLang="zh-CN">
                <a:solidFill>
                  <a:srgbClr val="0000CC"/>
                </a:solidFill>
                <a:effectLst>
                  <a:outerShdw blurRad="38100" dist="38100" dir="2700000" algn="tl">
                    <a:srgbClr val="C0C0C0"/>
                  </a:outerShdw>
                </a:effectLst>
              </a:rPr>
              <a:t>,</a:t>
            </a:r>
            <a:r>
              <a:rPr lang="zh-CN" altLang="en-US">
                <a:solidFill>
                  <a:srgbClr val="0000CC"/>
                </a:solidFill>
                <a:effectLst>
                  <a:outerShdw blurRad="38100" dist="38100" dir="2700000" algn="tl">
                    <a:srgbClr val="C0C0C0"/>
                  </a:outerShdw>
                </a:effectLst>
              </a:rPr>
              <a:t>也指人生成长历程中最初的最有价值的奠基性的东西。</a:t>
            </a:r>
          </a:p>
        </p:txBody>
      </p:sp>
      <p:pic>
        <p:nvPicPr>
          <p:cNvPr id="13322" name="Picture 10" descr="108"/>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33375"/>
            <a:ext cx="539750" cy="647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3320"/>
                                        </p:tgtEl>
                                        <p:attrNameLst>
                                          <p:attrName>style.visibility</p:attrName>
                                        </p:attrNameLst>
                                      </p:cBhvr>
                                      <p:to>
                                        <p:strVal val="visible"/>
                                      </p:to>
                                    </p:set>
                                    <p:animEffect transition="in" filter="dissolve">
                                      <p:cBhvr>
                                        <p:cTn id="7" dur="5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BK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4579" name="Picture 3" descr="BK15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5320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4580" name="Picture 4" descr="BK1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04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4581" name="Picture 5" descr="BK15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00" y="0"/>
            <a:ext cx="304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4582" name="Rectangle 6"/>
          <p:cNvSpPr>
            <a:spLocks noChangeArrowheads="1"/>
          </p:cNvSpPr>
          <p:nvPr/>
        </p:nvSpPr>
        <p:spPr bwMode="auto">
          <a:xfrm>
            <a:off x="304800" y="836613"/>
            <a:ext cx="8229600" cy="5040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10000"/>
              </a:lnSpc>
              <a:spcBef>
                <a:spcPct val="20000"/>
              </a:spcBef>
              <a:buClr>
                <a:srgbClr val="996633"/>
              </a:buClr>
              <a:buSzPct val="70000"/>
              <a:buFont typeface="Wingdings" panose="05000000000000000000" pitchFamily="2" charset="2"/>
              <a:buNone/>
            </a:pPr>
            <a:r>
              <a:rPr kumimoji="1" lang="en-US" altLang="zh-CN">
                <a:effectLst>
                  <a:outerShdw blurRad="38100" dist="38100" dir="2700000" algn="tl">
                    <a:srgbClr val="C0C0C0"/>
                  </a:outerShdw>
                </a:effectLst>
              </a:rPr>
              <a:t> </a:t>
            </a:r>
            <a:r>
              <a:rPr kumimoji="1" lang="zh-CN" altLang="en-US">
                <a:effectLst>
                  <a:outerShdw blurRad="38100" dist="38100" dir="2700000" algn="tl">
                    <a:srgbClr val="C0C0C0"/>
                  </a:outerShdw>
                </a:effectLst>
              </a:rPr>
              <a:t>拓展：</a:t>
            </a:r>
          </a:p>
          <a:p>
            <a:pPr>
              <a:lnSpc>
                <a:spcPct val="110000"/>
              </a:lnSpc>
              <a:spcBef>
                <a:spcPct val="20000"/>
              </a:spcBef>
              <a:buClr>
                <a:srgbClr val="996633"/>
              </a:buClr>
              <a:buSzPct val="70000"/>
              <a:buFont typeface="Wingdings" panose="05000000000000000000" pitchFamily="2" charset="2"/>
              <a:buNone/>
            </a:pPr>
            <a:r>
              <a:rPr kumimoji="1" lang="zh-CN" altLang="en-US">
                <a:effectLst>
                  <a:outerShdw blurRad="38100" dist="38100" dir="2700000" algn="tl">
                    <a:srgbClr val="C0C0C0"/>
                  </a:outerShdw>
                </a:effectLst>
              </a:rPr>
              <a:t>        </a:t>
            </a:r>
            <a:r>
              <a:rPr kumimoji="1" lang="zh-CN" altLang="en-US">
                <a:effectLst>
                  <a:outerShdw blurRad="38100" dist="38100" dir="2700000" algn="tl">
                    <a:srgbClr val="C0C0C0"/>
                  </a:outerShdw>
                </a:effectLst>
                <a:latin typeface="Times New Roman" panose="02020603050405020304" pitchFamily="18" charset="0"/>
                <a:ea typeface="宋体" panose="02010600030101010101" pitchFamily="2" charset="-122"/>
              </a:rPr>
              <a:t>没有课本的乔元贞却考了第一名，父亲也认为他比“我”有出息，作者在文章的结尾处还特意补叙了乔元贞的一生的“出息”：“他一辈子挎着篮子在附近几个村子里叫卖纸烟、花生、火柴等小东西。”这算得什么“出息”呢</a:t>
            </a:r>
            <a:r>
              <a:rPr kumimoji="1" lang="en-US" altLang="zh-CN">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a:t>
            </a:r>
            <a:r>
              <a:rPr kumimoji="1" lang="zh-CN" altLang="en-US">
                <a:effectLst>
                  <a:outerShdw blurRad="38100" dist="38100" dir="2700000" algn="tl">
                    <a:srgbClr val="C0C0C0"/>
                  </a:outerShdw>
                </a:effectLst>
                <a:latin typeface="Times New Roman" panose="02020603050405020304" pitchFamily="18" charset="0"/>
                <a:ea typeface="宋体" panose="02010600030101010101" pitchFamily="2" charset="-122"/>
              </a:rPr>
              <a:t>作者为什么要作这样的交代</a:t>
            </a:r>
            <a:r>
              <a:rPr kumimoji="1" lang="en-US" altLang="zh-CN">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 </a:t>
            </a:r>
          </a:p>
        </p:txBody>
      </p:sp>
    </p:spTree>
  </p:cSld>
  <p:clrMapOvr>
    <a:masterClrMapping/>
  </p:clrMapOvr>
  <p:transition>
    <p:cove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BK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5603" name="Picture 3" descr="BK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5320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5604" name="Picture 4" descr="BK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04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5605" name="Picture 5" descr="BK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00" y="0"/>
            <a:ext cx="304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606" name="Text Box 6"/>
          <p:cNvSpPr txBox="1">
            <a:spLocks noChangeArrowheads="1"/>
          </p:cNvSpPr>
          <p:nvPr/>
        </p:nvSpPr>
        <p:spPr bwMode="auto">
          <a:xfrm>
            <a:off x="323850" y="333375"/>
            <a:ext cx="8362950" cy="5027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200">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没有课本的乔元贞考了第一名，说明他是个聪明好学的孩子，父亲以他教师的经验感觉得出，这样的孩子是能成器的。这样一个聪明好学的孩子在最需要学习的时候失学了，人生成长的第一个阶梯就这样永远失去了，再加上当地的文化、经济的极度贫困和落后，一辈子只能在生存的底线上挣扎。课文补述乔元贞的命运这一情节．引发我们更深入地</a:t>
            </a:r>
            <a:r>
              <a:rPr lang="zh-CN" altLang="en-US" sz="3200">
                <a:solidFill>
                  <a:srgbClr val="FF3300"/>
                </a:solidFill>
                <a:effectLst>
                  <a:outerShdw blurRad="38100" dist="38100" dir="2700000" algn="tl">
                    <a:srgbClr val="C0C0C0"/>
                  </a:outerShdw>
                </a:effectLst>
                <a:latin typeface="Times New Roman" panose="02020603050405020304" pitchFamily="18" charset="0"/>
                <a:ea typeface="宋体" panose="02010600030101010101" pitchFamily="2" charset="-122"/>
              </a:rPr>
              <a:t>思考生活与人生的命题</a:t>
            </a:r>
            <a:r>
              <a:rPr lang="zh-CN" altLang="en-US" sz="3200">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，更深刻地理解“</a:t>
            </a:r>
            <a:r>
              <a:rPr lang="zh-CN" altLang="en-US" sz="3200">
                <a:solidFill>
                  <a:srgbClr val="FF3300"/>
                </a:solidFill>
                <a:effectLst>
                  <a:outerShdw blurRad="38100" dist="38100" dir="2700000" algn="tl">
                    <a:srgbClr val="C0C0C0"/>
                  </a:outerShdw>
                </a:effectLst>
                <a:latin typeface="Times New Roman" panose="02020603050405020304" pitchFamily="18" charset="0"/>
                <a:ea typeface="宋体" panose="02010600030101010101" pitchFamily="2" charset="-122"/>
              </a:rPr>
              <a:t>知识改变命运</a:t>
            </a:r>
            <a:r>
              <a:rPr lang="zh-CN" altLang="en-US" sz="3200">
                <a:solidFill>
                  <a:srgbClr val="0000CC"/>
                </a:solidFill>
                <a:effectLst>
                  <a:outerShdw blurRad="38100" dist="38100" dir="2700000" algn="tl">
                    <a:srgbClr val="C0C0C0"/>
                  </a:outerShdw>
                </a:effectLst>
                <a:latin typeface="Times New Roman" panose="02020603050405020304" pitchFamily="18" charset="0"/>
                <a:ea typeface="宋体" panose="02010600030101010101" pitchFamily="2" charset="-122"/>
              </a:rPr>
              <a:t>”的现实说法。</a:t>
            </a:r>
            <a:r>
              <a:rPr lang="zh-CN" altLang="en-US">
                <a:solidFill>
                  <a:srgbClr val="0000CC"/>
                </a:solidFill>
                <a:effectLst>
                  <a:outerShdw blurRad="38100" dist="38100" dir="2700000" algn="tl">
                    <a:srgbClr val="C0C0C0"/>
                  </a:outerShdw>
                </a:effectLst>
              </a:rPr>
              <a:t> </a:t>
            </a:r>
          </a:p>
        </p:txBody>
      </p:sp>
      <p:pic>
        <p:nvPicPr>
          <p:cNvPr id="25607" name="Picture 7" descr="108"/>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23850" y="333375"/>
            <a:ext cx="539750" cy="6477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ver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606"/>
                                        </p:tgtEl>
                                        <p:attrNameLst>
                                          <p:attrName>style.visibility</p:attrName>
                                        </p:attrNameLst>
                                      </p:cBhvr>
                                      <p:to>
                                        <p:strVal val="visible"/>
                                      </p:to>
                                    </p:set>
                                    <p:animEffect transition="in" filter="dissolve">
                                      <p:cBhvr>
                                        <p:cTn id="7" dur="500"/>
                                        <p:tgtEl>
                                          <p:spTgt spid="256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Text Box 5"/>
          <p:cNvSpPr txBox="1">
            <a:spLocks noChangeArrowheads="1"/>
          </p:cNvSpPr>
          <p:nvPr/>
        </p:nvSpPr>
        <p:spPr bwMode="auto">
          <a:xfrm>
            <a:off x="381000" y="381000"/>
            <a:ext cx="8458200" cy="5919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拓展训练</a:t>
            </a:r>
            <a:r>
              <a:rPr lang="en-US" altLang="zh-CN" sz="4000">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4000">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可选</a:t>
            </a:r>
            <a:r>
              <a:rPr lang="en-US" altLang="zh-CN" sz="4000">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4000">
                <a:solidFill>
                  <a:srgbClr val="0000CC"/>
                </a:solidFill>
                <a:effectLst>
                  <a:outerShdw blurRad="38100" dist="38100" dir="2700000" algn="tl">
                    <a:srgbClr val="C0C0C0"/>
                  </a:outerShdw>
                </a:effectLst>
                <a:latin typeface="宋体" panose="02010600030101010101" pitchFamily="2" charset="-122"/>
                <a:ea typeface="宋体" panose="02010600030101010101" pitchFamily="2" charset="-122"/>
              </a:rPr>
              <a:t>：</a:t>
            </a:r>
          </a:p>
          <a:p>
            <a:pPr>
              <a:spcBef>
                <a:spcPct val="50000"/>
              </a:spcBef>
            </a:pPr>
            <a:r>
              <a:rPr lang="en-US" altLang="zh-CN" b="0">
                <a:effectLst>
                  <a:outerShdw blurRad="38100" dist="38100" dir="2700000" algn="tl">
                    <a:srgbClr val="C0C0C0"/>
                  </a:outerShdw>
                </a:effectLst>
                <a:latin typeface="宋体" panose="02010600030101010101" pitchFamily="2" charset="-122"/>
                <a:ea typeface="宋体" panose="02010600030101010101" pitchFamily="2" charset="-122"/>
              </a:rPr>
              <a:t>1</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、学生说说自己读</a:t>
            </a:r>
            <a:r>
              <a:rPr lang="zh-CN" altLang="en-US" b="0">
                <a:effectLst>
                  <a:outerShdw blurRad="38100" dist="38100" dir="2700000" algn="tl">
                    <a:srgbClr val="C0C0C0"/>
                  </a:outerShdw>
                </a:effectLst>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第一本书</a:t>
            </a:r>
            <a:r>
              <a:rPr lang="zh-CN" altLang="en-US" b="0">
                <a:effectLst>
                  <a:outerShdw blurRad="38100" dist="38100" dir="2700000" algn="tl">
                    <a:srgbClr val="C0C0C0"/>
                  </a:outerShdw>
                </a:effectLst>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的经历、体会，互相交流。 </a:t>
            </a:r>
          </a:p>
          <a:p>
            <a:pPr>
              <a:spcBef>
                <a:spcPct val="50000"/>
              </a:spcBef>
            </a:pPr>
            <a:r>
              <a:rPr lang="en-US" altLang="zh-CN" b="0">
                <a:effectLst>
                  <a:outerShdw blurRad="38100" dist="38100" dir="2700000" algn="tl">
                    <a:srgbClr val="C0C0C0"/>
                  </a:outerShdw>
                </a:effectLst>
                <a:latin typeface="宋体" panose="02010600030101010101" pitchFamily="2" charset="-122"/>
                <a:ea typeface="宋体" panose="02010600030101010101" pitchFamily="2" charset="-122"/>
              </a:rPr>
              <a:t>2</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、说说你对文中父亲、我、乔元贞、</a:t>
            </a:r>
            <a:r>
              <a:rPr lang="zh-CN" altLang="en-US" b="0">
                <a:effectLst>
                  <a:outerShdw blurRad="38100" dist="38100" dir="2700000" algn="tl">
                    <a:srgbClr val="C0C0C0"/>
                  </a:outerShdw>
                </a:effectLst>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弄不成</a:t>
            </a:r>
            <a:r>
              <a:rPr lang="zh-CN" altLang="en-US" b="0">
                <a:effectLst>
                  <a:outerShdw blurRad="38100" dist="38100" dir="2700000" algn="tl">
                    <a:srgbClr val="C0C0C0"/>
                  </a:outerShdw>
                </a:effectLst>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、二黄毛的看法。</a:t>
            </a:r>
          </a:p>
          <a:p>
            <a:pPr>
              <a:spcBef>
                <a:spcPct val="50000"/>
              </a:spcBef>
            </a:pPr>
            <a:r>
              <a:rPr lang="en-US" altLang="zh-CN" b="0">
                <a:effectLst>
                  <a:outerShdw blurRad="38100" dist="38100" dir="2700000" algn="tl">
                    <a:srgbClr val="C0C0C0"/>
                  </a:outerShdw>
                </a:effectLst>
                <a:latin typeface="宋体" panose="02010600030101010101" pitchFamily="2" charset="-122"/>
                <a:ea typeface="宋体" panose="02010600030101010101" pitchFamily="2" charset="-122"/>
              </a:rPr>
              <a:t>3</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b="0">
                <a:effectLst>
                  <a:outerShdw blurRad="38100" dist="38100" dir="2700000" algn="tl">
                    <a:srgbClr val="C0C0C0"/>
                  </a:outerShdw>
                </a:effectLst>
                <a:latin typeface="Times New Roman" panose="02020603050405020304" pitchFamily="18" charset="0"/>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我</a:t>
            </a:r>
            <a:r>
              <a:rPr lang="zh-CN" altLang="en-US" b="0">
                <a:effectLst>
                  <a:outerShdw blurRad="38100" dist="38100" dir="2700000" algn="tl">
                    <a:srgbClr val="C0C0C0"/>
                  </a:outerShdw>
                </a:effectLst>
                <a:latin typeface="Times New Roman" panose="02020603050405020304" pitchFamily="18" charset="0"/>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把</a:t>
            </a:r>
            <a:r>
              <a:rPr lang="zh-CN" altLang="en-US" b="0">
                <a:effectLst>
                  <a:outerShdw blurRad="38100" dist="38100" dir="2700000" algn="tl">
                    <a:srgbClr val="C0C0C0"/>
                  </a:outerShdw>
                </a:effectLst>
                <a:latin typeface="Times New Roman" panose="02020603050405020304" pitchFamily="18" charset="0"/>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父亲补全的装订好的课本</a:t>
            </a:r>
            <a:r>
              <a:rPr lang="zh-CN" altLang="en-US" b="0">
                <a:effectLst>
                  <a:outerShdw blurRad="38100" dist="38100" dir="2700000" algn="tl">
                    <a:srgbClr val="C0C0C0"/>
                  </a:outerShdw>
                </a:effectLst>
                <a:latin typeface="Times New Roman" panose="02020603050405020304" pitchFamily="18" charset="0"/>
                <a:ea typeface="宋体" panose="02010600030101010101" pitchFamily="2" charset="-122"/>
              </a:rPr>
              <a:t>”</a:t>
            </a:r>
            <a:r>
              <a:rPr lang="zh-CN" altLang="en-US" b="0">
                <a:effectLst>
                  <a:outerShdw blurRad="38100" dist="38100" dir="2700000" algn="tl">
                    <a:srgbClr val="C0C0C0"/>
                  </a:outerShdw>
                </a:effectLst>
                <a:latin typeface="宋体" panose="02010600030101010101" pitchFamily="2" charset="-122"/>
                <a:ea typeface="宋体" panose="02010600030101010101" pitchFamily="2" charset="-122"/>
              </a:rPr>
              <a:t>送给元贞的时候，两人会有怎样的对话？请你想象一下，然后揣摩人物的心理，对一段话。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F20030718100310000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230688" cy="5715000"/>
          </a:xfrm>
          <a:prstGeom prst="rect">
            <a:avLst/>
          </a:prstGeom>
          <a:noFill/>
          <a:extLst>
            <a:ext uri="{909E8E84-426E-40DD-AFC4-6F175D3DCCD1}">
              <a14:hiddenFill xmlns:a14="http://schemas.microsoft.com/office/drawing/2010/main">
                <a:solidFill>
                  <a:srgbClr val="FFFFFF"/>
                </a:solidFill>
              </a14:hiddenFill>
            </a:ext>
          </a:extLst>
        </p:spPr>
      </p:pic>
      <p:sp>
        <p:nvSpPr>
          <p:cNvPr id="3077" name="Rectangle 5"/>
          <p:cNvSpPr>
            <a:spLocks noChangeArrowheads="1"/>
          </p:cNvSpPr>
          <p:nvPr/>
        </p:nvSpPr>
        <p:spPr bwMode="auto">
          <a:xfrm>
            <a:off x="4191000" y="409575"/>
            <a:ext cx="4953000" cy="594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80000"/>
              </a:lnSpc>
            </a:pPr>
            <a:r>
              <a:rPr lang="zh-CN" altLang="en-US" sz="3200">
                <a:effectLst/>
              </a:rPr>
              <a:t>牛汉，生于</a:t>
            </a:r>
            <a:r>
              <a:rPr lang="en-US" altLang="zh-CN" sz="3200">
                <a:effectLst/>
              </a:rPr>
              <a:t>1923</a:t>
            </a:r>
            <a:r>
              <a:rPr lang="zh-CN" altLang="en-US" sz="3200">
                <a:effectLst/>
              </a:rPr>
              <a:t>年</a:t>
            </a:r>
            <a:r>
              <a:rPr lang="en-US" altLang="zh-CN" sz="3200">
                <a:effectLst/>
              </a:rPr>
              <a:t>10</a:t>
            </a:r>
            <a:r>
              <a:rPr lang="zh-CN" altLang="en-US" sz="3200">
                <a:effectLst/>
              </a:rPr>
              <a:t>月，山西省人。抗日战争期间在陕甘地区读中学、大学。</a:t>
            </a:r>
            <a:r>
              <a:rPr lang="en-US" altLang="zh-CN" sz="3200">
                <a:effectLst/>
              </a:rPr>
              <a:t>1940</a:t>
            </a:r>
            <a:r>
              <a:rPr lang="zh-CN" altLang="en-US" sz="3200">
                <a:effectLst/>
              </a:rPr>
              <a:t>年发表作品，主要写诗，近十年写作散文。已出版诗集十余本，散文集七本，诗话集两本。此外还参与主编中国现当代诗选数部，台湾编印了</a:t>
            </a:r>
            <a:r>
              <a:rPr lang="en-US" altLang="zh-CN" sz="3200">
                <a:effectLst/>
              </a:rPr>
              <a:t>《</a:t>
            </a:r>
            <a:r>
              <a:rPr lang="zh-CN" altLang="en-US" sz="3200">
                <a:effectLst/>
              </a:rPr>
              <a:t>牛汉散文精选</a:t>
            </a:r>
            <a:r>
              <a:rPr lang="en-US" altLang="zh-CN" sz="3200">
                <a:effectLst/>
              </a:rPr>
              <a:t>》</a:t>
            </a:r>
            <a:r>
              <a:rPr lang="zh-CN" altLang="en-US" sz="3200">
                <a:effectLst/>
              </a:rPr>
              <a:t>。从事文学编辑工作半个多世纪，曾主编</a:t>
            </a:r>
            <a:r>
              <a:rPr lang="en-US" altLang="zh-CN" sz="3200">
                <a:effectLst/>
              </a:rPr>
              <a:t>《</a:t>
            </a:r>
            <a:r>
              <a:rPr lang="zh-CN" altLang="en-US" sz="3200">
                <a:effectLst/>
              </a:rPr>
              <a:t>新文学史料</a:t>
            </a:r>
            <a:r>
              <a:rPr lang="en-US" altLang="zh-CN" sz="3200">
                <a:effectLst/>
              </a:rPr>
              <a:t>》</a:t>
            </a:r>
            <a:r>
              <a:rPr lang="zh-CN" altLang="en-US" sz="3200">
                <a:effectLst/>
              </a:rPr>
              <a:t>二十年，现为中国作协全国名誉委员，中国诗歌协会副会长。 </a:t>
            </a:r>
          </a:p>
        </p:txBody>
      </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3555" name="Text Box 1027"/>
          <p:cNvSpPr txBox="1">
            <a:spLocks noChangeArrowheads="1"/>
          </p:cNvSpPr>
          <p:nvPr/>
        </p:nvSpPr>
        <p:spPr bwMode="auto">
          <a:xfrm>
            <a:off x="457200" y="1143000"/>
            <a:ext cx="8305800"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b="0">
                <a:solidFill>
                  <a:schemeClr val="bg1"/>
                </a:solidFill>
                <a:effectLst>
                  <a:outerShdw blurRad="38100" dist="38100" dir="2700000" algn="tl">
                    <a:srgbClr val="808080"/>
                  </a:outerShdw>
                </a:effectLst>
                <a:latin typeface="宋体" panose="02010600030101010101" pitchFamily="2" charset="-122"/>
                <a:ea typeface="宋体" panose="02010600030101010101" pitchFamily="2" charset="-122"/>
              </a:rPr>
              <a:t>小结：</a:t>
            </a:r>
          </a:p>
          <a:p>
            <a:pPr>
              <a:spcBef>
                <a:spcPct val="50000"/>
              </a:spcBef>
            </a:pPr>
            <a:r>
              <a:rPr lang="zh-CN" altLang="en-US" b="0">
                <a:solidFill>
                  <a:schemeClr val="bg1"/>
                </a:solidFill>
                <a:effectLst>
                  <a:outerShdw blurRad="38100" dist="38100" dir="2700000" algn="tl">
                    <a:srgbClr val="808080"/>
                  </a:outerShdw>
                </a:effectLst>
                <a:latin typeface="宋体" panose="02010600030101010101" pitchFamily="2" charset="-122"/>
                <a:ea typeface="宋体" panose="02010600030101010101" pitchFamily="2" charset="-122"/>
              </a:rPr>
              <a:t>    本文是诗人牛汉的一篇随笔。作者通过对他的第一本书的追叙，折射出</a:t>
            </a:r>
            <a:r>
              <a:rPr lang="en-US" altLang="zh-CN" b="0">
                <a:solidFill>
                  <a:schemeClr val="bg1"/>
                </a:solidFill>
                <a:effectLst>
                  <a:outerShdw blurRad="38100" dist="38100" dir="2700000" algn="tl">
                    <a:srgbClr val="808080"/>
                  </a:outerShdw>
                </a:effectLst>
                <a:latin typeface="宋体" panose="02010600030101010101" pitchFamily="2" charset="-122"/>
                <a:ea typeface="宋体" panose="02010600030101010101" pitchFamily="2" charset="-122"/>
              </a:rPr>
              <a:t>20</a:t>
            </a:r>
            <a:r>
              <a:rPr lang="zh-CN" altLang="en-US" b="0">
                <a:solidFill>
                  <a:schemeClr val="bg1"/>
                </a:solidFill>
                <a:effectLst>
                  <a:outerShdw blurRad="38100" dist="38100" dir="2700000" algn="tl">
                    <a:srgbClr val="808080"/>
                  </a:outerShdw>
                </a:effectLst>
                <a:latin typeface="宋体" panose="02010600030101010101" pitchFamily="2" charset="-122"/>
                <a:ea typeface="宋体" panose="02010600030101010101" pitchFamily="2" charset="-122"/>
              </a:rPr>
              <a:t>世纪初中国农村的苦难生活和苦难生活中的人间温情以及生命乐趣。</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6626" name="Picture 2" descr="BK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6627" name="Picture 3" descr="BK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53200"/>
            <a:ext cx="9144000" cy="304800"/>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BK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3048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6629" name="Picture 5" descr="BK15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00" y="0"/>
            <a:ext cx="3048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30" name="Text Box 6"/>
          <p:cNvSpPr txBox="1">
            <a:spLocks noChangeArrowheads="1"/>
          </p:cNvSpPr>
          <p:nvPr/>
        </p:nvSpPr>
        <p:spPr bwMode="auto">
          <a:xfrm>
            <a:off x="323850" y="333375"/>
            <a:ext cx="8362950" cy="350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4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作业 </a:t>
            </a:r>
          </a:p>
          <a:p>
            <a:pPr algn="just"/>
            <a:endParaRPr lang="zh-CN" altLang="en-US" sz="4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endParaRPr>
          </a:p>
          <a:p>
            <a:r>
              <a:rPr lang="zh-CN" altLang="en-US">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        离别、送别在文学描写上是一个永恒的话题，古往今来，描写离愁、别绪的名篇佳作无以计数，请你写出三个写离别、送别的诗句。</a:t>
            </a:r>
            <a:r>
              <a:rPr lang="zh-CN" altLang="en-US" sz="3200">
                <a:solidFill>
                  <a:srgbClr val="0000CC"/>
                </a:solidFill>
                <a:effectLst>
                  <a:outerShdw blurRad="38100" dist="38100" dir="2700000" algn="tl">
                    <a:srgbClr val="FFFFFF"/>
                  </a:outerShdw>
                </a:effectLst>
                <a:latin typeface="Times New Roman" panose="02020603050405020304" pitchFamily="18" charset="0"/>
                <a:ea typeface="宋体" panose="02010600030101010101" pitchFamily="2" charset="-122"/>
              </a:rPr>
              <a:t> </a:t>
            </a: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6630"/>
                                        </p:tgtEl>
                                        <p:attrNameLst>
                                          <p:attrName>style.visibility</p:attrName>
                                        </p:attrNameLst>
                                      </p:cBhvr>
                                      <p:to>
                                        <p:strVal val="visible"/>
                                      </p:to>
                                    </p:set>
                                    <p:animEffect transition="in" filter="dissolve">
                                      <p:cBhvr>
                                        <p:cTn id="7" dur="500"/>
                                        <p:tgtEl>
                                          <p:spTgt spid="26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6_11055840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15925"/>
            <a:ext cx="9144000" cy="6026150"/>
          </a:xfrm>
          <a:prstGeom prst="rect">
            <a:avLst/>
          </a:prstGeom>
          <a:noFill/>
          <a:extLst>
            <a:ext uri="{909E8E84-426E-40DD-AFC4-6F175D3DCCD1}">
              <a14:hiddenFill xmlns:a14="http://schemas.microsoft.com/office/drawing/2010/main">
                <a:solidFill>
                  <a:srgbClr val="FFFFFF"/>
                </a:solidFill>
              </a14:hiddenFill>
            </a:ext>
          </a:extLst>
        </p:spPr>
      </p:pic>
      <p:sp>
        <p:nvSpPr>
          <p:cNvPr id="20483" name="Text Box 3"/>
          <p:cNvSpPr txBox="1">
            <a:spLocks noChangeArrowheads="1"/>
          </p:cNvSpPr>
          <p:nvPr/>
        </p:nvSpPr>
        <p:spPr bwMode="auto">
          <a:xfrm>
            <a:off x="2484438" y="260350"/>
            <a:ext cx="4681537" cy="629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t>
            </a: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根 </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我是根，</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一生一世在地下</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默默地生长，</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向下，向下</a:t>
            </a:r>
            <a:r>
              <a:rPr lang="en-US" altLang="zh-CN" sz="2400">
                <a:solidFill>
                  <a:srgbClr val="000000"/>
                </a:solidFill>
                <a:effectLst>
                  <a:outerShdw blurRad="38100" dist="38100" dir="2700000" algn="tl">
                    <a:srgbClr val="C0C0C0"/>
                  </a:outerShdw>
                </a:effectLst>
                <a:cs typeface="Times New Roman" panose="02020603050405020304" pitchFamily="18" charset="0"/>
              </a:rPr>
              <a:t>……</a:t>
            </a:r>
            <a:r>
              <a:rPr lang="en-US" altLang="zh-CN"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en-US" altLang="zh-CN"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我相信地心有一个太阳</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听不见枝头鸟鸣，</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感觉不到柔软的微风，</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但是我坦然</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并不觉得委屈烦闷。</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开花的季节，</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我跟枝叶同样幸福</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沉甸甸的果实，</a:t>
            </a:r>
            <a:b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br>
            <a:r>
              <a:rPr lang="zh-CN" altLang="en-US" sz="2400">
                <a:solidFill>
                  <a:srgbClr val="000000"/>
                </a:solidFill>
                <a:effectLst>
                  <a:outerShdw blurRad="38100" dist="38100" dir="2700000" algn="tl">
                    <a:srgbClr val="C0C0C0"/>
                  </a:outerShdw>
                </a:effectLst>
                <a:latin typeface="Times New Roman" panose="02020603050405020304" pitchFamily="18" charset="0"/>
                <a:cs typeface="Times New Roman" panose="02020603050405020304" pitchFamily="18" charset="0"/>
              </a:rPr>
              <a:t>注满了我的全部心血。</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7654" name="Text Box 6"/>
          <p:cNvSpPr txBox="1">
            <a:spLocks noChangeArrowheads="1"/>
          </p:cNvSpPr>
          <p:nvPr/>
        </p:nvSpPr>
        <p:spPr bwMode="auto">
          <a:xfrm>
            <a:off x="0" y="60325"/>
            <a:ext cx="9144000" cy="6797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牛汉</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(1923- )</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，又名牛汀，远祖系蒙古族，出生于山西定襄县，“七月”诗派的重要成员。</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40</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年代初开始发表诗作。</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1944</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年后在西安从事编辑工作。</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1950</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年以后曾先后在</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空军卫生</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报和人民出版社任职。</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1955</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年作为“胡风分子”入狱一年，不久又作为“右派”被严加管制。“文革”期间下放湖北咸宁干校。“文革”后复出，曾出任</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中国</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杂志副主编。出版有诗集</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温泉</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海上蝴蝶</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沉默的悬崖</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等，以及诗论集</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学诗手记</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p>
          <a:p>
            <a:pPr algn="just"/>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牛汉一生坎坷，“经历过战争、流亡、饥饿，以及几次的被囚禁，从事过种地、拉平板车、杀猪、宰牛等繁重的劳动”，的确称得上是一种“痛苦而丰富的人生”，他的诗就是这种生命痛感的真实记录。如果说他的早期诗作在传达这种痛感时还显得过于激烈和外露的话，那么经过炼狱般生活磨难后的诗风则变得深沉和凝重了。写于</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70</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年代初的那组动植物诗，如</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悼念一棵枫树</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麂子，不要朝这里奔跑</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华南虎</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等，作品中虽有难以抑制的不平、悲愤与沉痛，但诗人不再以宣泄的方式一吐为快，而是将源于生命的沉痛和至死不移的人格追求，寓于有相似遭遇的动物和植物身上，以一种象征性形象或意境来表现。这种借意象抒情言志的诗风一直延续到</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80</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年代，不过随着年龄的增长，他的诗则在沉痛的人生感慨上平添了一种寻求生命归宿的苍凉与悲壮。 </a:t>
            </a:r>
          </a:p>
          <a:p>
            <a:pPr algn="just"/>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牛汉这类咏物诗，往往将自己的主观精神和人生感受突入客观对象里，在主体与客体的猝然相遇、浑然一体中提炼诗意和理趣。但这种“七月”遗风，在诗人已届花甲之时被突破和超越。他不再用他早巳稔熟的物我一体的感悟方式，而是进入一种自由无羁的、辐射式的梦幻写作状态。</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梦游</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发生在胸腔内的奇迹</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空旷在远方</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三危山下一片梦境</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等写于</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80</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年代中后期及</a:t>
            </a:r>
            <a:r>
              <a:rPr lang="en-US" altLang="zh-CN"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90</a:t>
            </a:r>
            <a:r>
              <a:rPr lang="zh-CN" altLang="en-US" sz="2000">
                <a:solidFill>
                  <a:schemeClr val="bg1"/>
                </a:solidFill>
                <a:effectLst>
                  <a:outerShdw blurRad="38100" dist="38100" dir="2700000" algn="tl">
                    <a:srgbClr val="808080"/>
                  </a:outerShdw>
                </a:effectLst>
                <a:latin typeface="Times New Roman" panose="02020603050405020304" pitchFamily="18" charset="0"/>
                <a:ea typeface="宋体" panose="02010600030101010101" pitchFamily="2" charset="-122"/>
              </a:rPr>
              <a:t>年代的诗篇就是这种超越的成果。</a:t>
            </a:r>
          </a:p>
        </p:txBody>
      </p:sp>
    </p:spTree>
  </p:cSld>
  <p:clrMapOvr>
    <a:masterClrMapping/>
  </p:clrMapOvr>
  <p:transition>
    <p:cover dir="l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4"/>
                                        </p:tgtEl>
                                        <p:attrNameLst>
                                          <p:attrName>style.visibility</p:attrName>
                                        </p:attrNameLst>
                                      </p:cBhvr>
                                      <p:to>
                                        <p:strVal val="visible"/>
                                      </p:to>
                                    </p:set>
                                    <p:animEffect transition="in" filter="dissolve">
                                      <p:cBhvr>
                                        <p:cTn id="7" dur="500"/>
                                        <p:tgtEl>
                                          <p:spTgt spid="276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4"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755650" y="1412875"/>
            <a:ext cx="7561263" cy="3986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lnSpc>
                <a:spcPct val="90000"/>
              </a:lnSpc>
              <a:spcBef>
                <a:spcPct val="20000"/>
              </a:spcBef>
              <a:buClr>
                <a:srgbClr val="996633"/>
              </a:buClr>
              <a:buSzPct val="70000"/>
              <a:buFont typeface="Wingdings" panose="05000000000000000000" pitchFamily="2" charset="2"/>
              <a:buNone/>
            </a:pPr>
            <a:r>
              <a:rPr kumimoji="1" lang="zh-CN" altLang="en-US" sz="4400">
                <a:solidFill>
                  <a:srgbClr val="CC0000"/>
                </a:solidFill>
                <a:effectLst>
                  <a:outerShdw blurRad="38100" dist="38100" dir="2700000" algn="tl">
                    <a:srgbClr val="C0C0C0"/>
                  </a:outerShdw>
                </a:effectLst>
                <a:latin typeface="宋体" panose="02010600030101010101" pitchFamily="2" charset="-122"/>
                <a:ea typeface="宋体" panose="02010600030101010101" pitchFamily="2" charset="-122"/>
              </a:rPr>
              <a:t>教学目标</a:t>
            </a:r>
            <a:r>
              <a:rPr kumimoji="1" lang="zh-CN" altLang="en-US" sz="4400">
                <a:solidFill>
                  <a:srgbClr val="CC0000"/>
                </a:solidFill>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 </a:t>
            </a:r>
          </a:p>
          <a:p>
            <a:pPr>
              <a:lnSpc>
                <a:spcPct val="90000"/>
              </a:lnSpc>
              <a:spcBef>
                <a:spcPct val="20000"/>
              </a:spcBef>
              <a:buClr>
                <a:srgbClr val="996633"/>
              </a:buClr>
              <a:buSzPct val="70000"/>
              <a:buFont typeface="Wingdings" panose="05000000000000000000" pitchFamily="2" charset="2"/>
              <a:buNone/>
            </a:pPr>
            <a:r>
              <a:rPr kumimoji="1" lang="en-US" altLang="zh-CN">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1</a:t>
            </a:r>
            <a:r>
              <a:rPr kumimoji="1" lang="zh-CN" altLang="en-US">
                <a:effectLst>
                  <a:outerShdw blurRad="38100" dist="38100" dir="2700000" algn="tl">
                    <a:srgbClr val="C0C0C0"/>
                  </a:outerShdw>
                </a:effectLst>
                <a:latin typeface="宋体" panose="02010600030101010101" pitchFamily="2" charset="-122"/>
                <a:ea typeface="宋体" panose="02010600030101010101" pitchFamily="2" charset="-122"/>
              </a:rPr>
              <a:t>、理解、积累</a:t>
            </a:r>
            <a:r>
              <a:rPr kumimoji="1" lang="zh-CN" altLang="en-US">
                <a:effectLst>
                  <a:outerShdw blurRad="38100" dist="38100" dir="2700000" algn="tl">
                    <a:srgbClr val="C0C0C0"/>
                  </a:outerShdw>
                </a:effectLst>
                <a:latin typeface="Times New Roman" panose="02020603050405020304" pitchFamily="18" charset="0"/>
                <a:ea typeface="宋体" panose="02010600030101010101" pitchFamily="2" charset="-122"/>
              </a:rPr>
              <a:t>“</a:t>
            </a:r>
            <a:r>
              <a:rPr kumimoji="1" lang="zh-CN" altLang="en-US">
                <a:effectLst>
                  <a:outerShdw blurRad="38100" dist="38100" dir="2700000" algn="tl">
                    <a:srgbClr val="C0C0C0"/>
                  </a:outerShdw>
                </a:effectLst>
                <a:latin typeface="宋体" panose="02010600030101010101" pitchFamily="2" charset="-122"/>
                <a:ea typeface="宋体" panose="02010600030101010101" pitchFamily="2" charset="-122"/>
              </a:rPr>
              <a:t>幽默、凄惨、奥秘，翻来覆去</a:t>
            </a:r>
            <a:r>
              <a:rPr kumimoji="1" lang="zh-CN" altLang="en-US">
                <a:effectLst>
                  <a:outerShdw blurRad="38100" dist="38100" dir="2700000" algn="tl">
                    <a:srgbClr val="C0C0C0"/>
                  </a:outerShdw>
                </a:effectLst>
                <a:latin typeface="Times New Roman" panose="02020603050405020304" pitchFamily="18" charset="0"/>
                <a:ea typeface="宋体" panose="02010600030101010101" pitchFamily="2" charset="-122"/>
              </a:rPr>
              <a:t>”</a:t>
            </a:r>
            <a:r>
              <a:rPr kumimoji="1" lang="zh-CN" altLang="en-US">
                <a:effectLst>
                  <a:outerShdw blurRad="38100" dist="38100" dir="2700000" algn="tl">
                    <a:srgbClr val="C0C0C0"/>
                  </a:outerShdw>
                </a:effectLst>
                <a:latin typeface="宋体" panose="02010600030101010101" pitchFamily="2" charset="-122"/>
                <a:ea typeface="宋体" panose="02010600030101010101" pitchFamily="2" charset="-122"/>
              </a:rPr>
              <a:t>等词语。</a:t>
            </a:r>
            <a:r>
              <a:rPr kumimoji="1" lang="zh-CN" altLang="en-US">
                <a:effectLst>
                  <a:outerShdw blurRad="38100" dist="38100" dir="2700000" algn="tl">
                    <a:srgbClr val="C0C0C0"/>
                  </a:outerShdw>
                </a:effectLst>
              </a:rPr>
              <a:t> </a:t>
            </a:r>
          </a:p>
          <a:p>
            <a:pPr algn="just">
              <a:lnSpc>
                <a:spcPct val="90000"/>
              </a:lnSpc>
              <a:spcBef>
                <a:spcPct val="20000"/>
              </a:spcBef>
              <a:buClr>
                <a:srgbClr val="996633"/>
              </a:buClr>
              <a:buSzPct val="70000"/>
              <a:buFont typeface="Wingdings" panose="05000000000000000000" pitchFamily="2" charset="2"/>
              <a:buNone/>
            </a:pPr>
            <a:r>
              <a:rPr kumimoji="1" lang="en-US" altLang="zh-CN">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2</a:t>
            </a:r>
            <a:r>
              <a:rPr kumimoji="1" lang="zh-CN" altLang="en-US">
                <a:effectLst>
                  <a:outerShdw blurRad="38100" dist="38100" dir="2700000" algn="tl">
                    <a:srgbClr val="C0C0C0"/>
                  </a:outerShdw>
                </a:effectLst>
                <a:latin typeface="宋体" panose="02010600030101010101" pitchFamily="2" charset="-122"/>
                <a:ea typeface="宋体" panose="02010600030101010101" pitchFamily="2" charset="-122"/>
              </a:rPr>
              <a:t>、理解作者对生活的那一份诗意的感悟。</a:t>
            </a:r>
            <a:r>
              <a:rPr kumimoji="1" lang="zh-CN" altLang="en-US">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 </a:t>
            </a:r>
          </a:p>
          <a:p>
            <a:pPr>
              <a:lnSpc>
                <a:spcPct val="90000"/>
              </a:lnSpc>
              <a:spcBef>
                <a:spcPct val="20000"/>
              </a:spcBef>
              <a:buClr>
                <a:srgbClr val="996633"/>
              </a:buClr>
              <a:buSzPct val="70000"/>
              <a:buFont typeface="Wingdings" panose="05000000000000000000" pitchFamily="2" charset="2"/>
              <a:buNone/>
            </a:pPr>
            <a:r>
              <a:rPr kumimoji="1" lang="en-US" altLang="zh-CN">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3</a:t>
            </a:r>
            <a:r>
              <a:rPr kumimoji="1" lang="zh-CN" altLang="en-US">
                <a:effectLst>
                  <a:outerShdw blurRad="38100" dist="38100" dir="2700000" algn="tl">
                    <a:srgbClr val="C0C0C0"/>
                  </a:outerShdw>
                </a:effectLst>
                <a:latin typeface="Times New Roman" panose="02020603050405020304" pitchFamily="18" charset="0"/>
                <a:ea typeface="宋体" panose="02010600030101010101" pitchFamily="2" charset="-122"/>
                <a:cs typeface="Times New Roman" panose="02020603050405020304" pitchFamily="18" charset="0"/>
              </a:rPr>
              <a:t>、</a:t>
            </a:r>
            <a:r>
              <a:rPr kumimoji="1" lang="zh-CN" altLang="en-US">
                <a:effectLst>
                  <a:outerShdw blurRad="38100" dist="38100" dir="2700000" algn="tl">
                    <a:srgbClr val="C0C0C0"/>
                  </a:outerShdw>
                </a:effectLst>
                <a:latin typeface="宋体" panose="02010600030101010101" pitchFamily="2" charset="-122"/>
                <a:ea typeface="宋体" panose="02010600030101010101" pitchFamily="2" charset="-122"/>
              </a:rPr>
              <a:t>培养学生对生活的体验能力，学会思考人生。</a:t>
            </a:r>
            <a:r>
              <a:rPr kumimoji="1" lang="zh-CN" altLang="en-US">
                <a:effectLst>
                  <a:outerShdw blurRad="38100" dist="38100" dir="2700000" algn="tl">
                    <a:srgbClr val="C0C0C0"/>
                  </a:outerShdw>
                </a:effectLst>
              </a:rPr>
              <a:t> </a:t>
            </a:r>
          </a:p>
        </p:txBody>
      </p:sp>
      <p:pic>
        <p:nvPicPr>
          <p:cNvPr id="21507" name="Picture 3" descr="l14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196975"/>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l27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092825"/>
            <a:ext cx="9144000" cy="765175"/>
          </a:xfrm>
          <a:prstGeom prst="rect">
            <a:avLst/>
          </a:prstGeom>
          <a:noFill/>
          <a:extLst>
            <a:ext uri="{909E8E84-426E-40DD-AFC4-6F175D3DCCD1}">
              <a14:hiddenFill xmlns:a14="http://schemas.microsoft.com/office/drawing/2010/main">
                <a:solidFill>
                  <a:srgbClr val="FFFFFF"/>
                </a:solidFill>
              </a14:hiddenFill>
            </a:ext>
          </a:extLst>
        </p:spPr>
      </p:pic>
      <p:sp>
        <p:nvSpPr>
          <p:cNvPr id="21509" name="Text Box 5"/>
          <p:cNvSpPr txBox="1">
            <a:spLocks noChangeArrowheads="1"/>
          </p:cNvSpPr>
          <p:nvPr/>
        </p:nvSpPr>
        <p:spPr bwMode="auto">
          <a:xfrm>
            <a:off x="755650" y="3068638"/>
            <a:ext cx="8388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zh-CN" altLang="zh-CN">
              <a:effectLst/>
            </a:endParaRPr>
          </a:p>
        </p:txBody>
      </p:sp>
    </p:spTree>
  </p:cSld>
  <p:clrMapOvr>
    <a:masterClrMapping/>
  </p:clrMapOvr>
  <p:transition>
    <p:cover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nodePh="1">
                                  <p:stCondLst>
                                    <p:cond delay="0"/>
                                  </p:stCondLst>
                                  <p:endCondLst>
                                    <p:cond evt="begin" delay="0">
                                      <p:tn val="5"/>
                                    </p:cond>
                                  </p:endCondLst>
                                  <p:iterate type="lt">
                                    <p:tmAbs val="75"/>
                                  </p:iterate>
                                  <p:childTnLst>
                                    <p:set>
                                      <p:cBhvr>
                                        <p:cTn id="6" dur="1" fill="hold">
                                          <p:stCondLst>
                                            <p:cond delay="74"/>
                                          </p:stCondLst>
                                        </p:cTn>
                                        <p:tgtEl>
                                          <p:spTgt spid="215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l1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7879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l1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0"/>
            <a:ext cx="45720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l1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362700"/>
            <a:ext cx="47879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4103" name="Picture 7" descr="l14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6100" y="6362700"/>
            <a:ext cx="4787900" cy="4953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l1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953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l14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8700" y="0"/>
            <a:ext cx="4953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106" name="Text Box 10"/>
          <p:cNvSpPr txBox="1">
            <a:spLocks noChangeArrowheads="1"/>
          </p:cNvSpPr>
          <p:nvPr/>
        </p:nvSpPr>
        <p:spPr bwMode="auto">
          <a:xfrm>
            <a:off x="611188" y="765175"/>
            <a:ext cx="7869237" cy="5584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a:solidFill>
                  <a:srgbClr val="CC0000"/>
                </a:solidFill>
                <a:effectLst/>
                <a:latin typeface="宋体" panose="02010600030101010101" pitchFamily="2" charset="-122"/>
                <a:ea typeface="宋体" panose="02010600030101010101" pitchFamily="2" charset="-122"/>
              </a:rPr>
              <a:t>幽默</a:t>
            </a:r>
            <a:r>
              <a:rPr lang="en-US" altLang="zh-CN">
                <a:solidFill>
                  <a:srgbClr val="CC0000"/>
                </a:solidFill>
                <a:effectLst/>
                <a:latin typeface="宋体" panose="02010600030101010101" pitchFamily="2" charset="-122"/>
                <a:ea typeface="宋体" panose="02010600030101010101" pitchFamily="2" charset="-122"/>
              </a:rPr>
              <a:t>(y</a:t>
            </a:r>
            <a:r>
              <a:rPr lang="en-US" altLang="zh-CN">
                <a:solidFill>
                  <a:srgbClr val="CC0000"/>
                </a:solidFill>
                <a:effectLst/>
                <a:latin typeface="宋体" panose="02010600030101010101" pitchFamily="2" charset="-122"/>
                <a:ea typeface="宋体" panose="02010600030101010101" pitchFamily="2" charset="-122"/>
                <a:cs typeface="Arial" panose="020B0604020202020204" pitchFamily="34" charset="0"/>
              </a:rPr>
              <a:t>ōu mò)</a:t>
            </a:r>
            <a:r>
              <a:rPr lang="en-US" altLang="zh-CN">
                <a:solidFill>
                  <a:srgbClr val="CC0000"/>
                </a:solidFill>
                <a:effectLst/>
                <a:latin typeface="宋体" panose="02010600030101010101" pitchFamily="2" charset="-122"/>
                <a:ea typeface="宋体" panose="02010600030101010101" pitchFamily="2" charset="-122"/>
              </a:rPr>
              <a:t>:</a:t>
            </a:r>
            <a:r>
              <a:rPr lang="zh-CN" altLang="en-US">
                <a:effectLst/>
                <a:latin typeface="宋体" panose="02010600030101010101" pitchFamily="2" charset="-122"/>
                <a:ea typeface="宋体" panose="02010600030101010101" pitchFamily="2" charset="-122"/>
              </a:rPr>
              <a:t>有趣或可笑而意义深长</a:t>
            </a:r>
            <a:r>
              <a:rPr lang="en-US" altLang="zh-CN">
                <a:effectLst/>
                <a:latin typeface="宋体" panose="02010600030101010101" pitchFamily="2" charset="-122"/>
                <a:ea typeface="宋体" panose="02010600030101010101" pitchFamily="2" charset="-122"/>
              </a:rPr>
              <a:t>.</a:t>
            </a:r>
          </a:p>
          <a:p>
            <a:endParaRPr lang="en-US" altLang="zh-CN">
              <a:effectLst/>
              <a:latin typeface="宋体" panose="02010600030101010101" pitchFamily="2" charset="-122"/>
              <a:ea typeface="宋体" panose="02010600030101010101" pitchFamily="2" charset="-122"/>
            </a:endParaRPr>
          </a:p>
          <a:p>
            <a:r>
              <a:rPr lang="zh-CN" altLang="en-US">
                <a:solidFill>
                  <a:srgbClr val="CC0000"/>
                </a:solidFill>
                <a:effectLst/>
                <a:latin typeface="宋体" panose="02010600030101010101" pitchFamily="2" charset="-122"/>
                <a:ea typeface="宋体" panose="02010600030101010101" pitchFamily="2" charset="-122"/>
              </a:rPr>
              <a:t>凄惨</a:t>
            </a:r>
            <a:r>
              <a:rPr lang="en-US" altLang="zh-CN">
                <a:solidFill>
                  <a:srgbClr val="CC0000"/>
                </a:solidFill>
                <a:effectLst/>
                <a:latin typeface="宋体" panose="02010600030101010101" pitchFamily="2" charset="-122"/>
                <a:ea typeface="宋体" panose="02010600030101010101" pitchFamily="2" charset="-122"/>
              </a:rPr>
              <a:t>(qī cǎn):</a:t>
            </a:r>
            <a:r>
              <a:rPr lang="zh-CN" altLang="en-US">
                <a:effectLst/>
                <a:latin typeface="宋体" panose="02010600030101010101" pitchFamily="2" charset="-122"/>
                <a:ea typeface="宋体" panose="02010600030101010101" pitchFamily="2" charset="-122"/>
              </a:rPr>
              <a:t>凄凉悲惨</a:t>
            </a:r>
            <a:r>
              <a:rPr lang="en-US" altLang="zh-CN">
                <a:effectLst/>
                <a:latin typeface="宋体" panose="02010600030101010101" pitchFamily="2" charset="-122"/>
                <a:ea typeface="宋体" panose="02010600030101010101" pitchFamily="2" charset="-122"/>
              </a:rPr>
              <a:t>.</a:t>
            </a:r>
          </a:p>
          <a:p>
            <a:endParaRPr lang="en-US" altLang="zh-CN">
              <a:effectLst/>
              <a:latin typeface="宋体" panose="02010600030101010101" pitchFamily="2" charset="-122"/>
              <a:ea typeface="宋体" panose="02010600030101010101" pitchFamily="2" charset="-122"/>
            </a:endParaRPr>
          </a:p>
          <a:p>
            <a:r>
              <a:rPr lang="zh-CN" altLang="en-US">
                <a:solidFill>
                  <a:srgbClr val="CC0000"/>
                </a:solidFill>
                <a:effectLst/>
                <a:latin typeface="宋体" panose="02010600030101010101" pitchFamily="2" charset="-122"/>
                <a:ea typeface="宋体" panose="02010600030101010101" pitchFamily="2" charset="-122"/>
              </a:rPr>
              <a:t>奥秘</a:t>
            </a:r>
            <a:r>
              <a:rPr lang="en-US" altLang="zh-CN">
                <a:solidFill>
                  <a:srgbClr val="CC0000"/>
                </a:solidFill>
                <a:effectLst/>
                <a:latin typeface="宋体" panose="02010600030101010101" pitchFamily="2" charset="-122"/>
                <a:ea typeface="宋体" panose="02010600030101010101" pitchFamily="2" charset="-122"/>
              </a:rPr>
              <a:t>(</a:t>
            </a:r>
            <a:r>
              <a:rPr lang="en-US" altLang="zh-CN">
                <a:solidFill>
                  <a:srgbClr val="CC0000"/>
                </a:solidFill>
                <a:effectLst/>
                <a:ea typeface="宋体" panose="02010600030101010101" pitchFamily="2" charset="-122"/>
              </a:rPr>
              <a:t>à</a:t>
            </a:r>
            <a:r>
              <a:rPr lang="en-US" altLang="zh-CN">
                <a:solidFill>
                  <a:srgbClr val="CC0000"/>
                </a:solidFill>
                <a:effectLst/>
                <a:latin typeface="宋体" panose="02010600030101010101" pitchFamily="2" charset="-122"/>
                <a:ea typeface="宋体" panose="02010600030101010101" pitchFamily="2" charset="-122"/>
              </a:rPr>
              <a:t>o m</a:t>
            </a:r>
            <a:r>
              <a:rPr lang="en-US" altLang="zh-CN">
                <a:solidFill>
                  <a:srgbClr val="CC0000"/>
                </a:solidFill>
                <a:effectLst/>
                <a:ea typeface="宋体" panose="02010600030101010101" pitchFamily="2" charset="-122"/>
              </a:rPr>
              <a:t>ì</a:t>
            </a:r>
            <a:r>
              <a:rPr lang="en-US" altLang="zh-CN">
                <a:solidFill>
                  <a:srgbClr val="CC0000"/>
                </a:solidFill>
                <a:effectLst/>
                <a:latin typeface="宋体" panose="02010600030101010101" pitchFamily="2" charset="-122"/>
                <a:ea typeface="宋体" panose="02010600030101010101" pitchFamily="2" charset="-122"/>
              </a:rPr>
              <a:t>):</a:t>
            </a:r>
            <a:r>
              <a:rPr lang="zh-CN" altLang="en-US">
                <a:effectLst/>
                <a:latin typeface="宋体" panose="02010600030101010101" pitchFamily="2" charset="-122"/>
                <a:ea typeface="宋体" panose="02010600030101010101" pitchFamily="2" charset="-122"/>
              </a:rPr>
              <a:t>奥妙神秘</a:t>
            </a:r>
            <a:r>
              <a:rPr lang="en-US" altLang="zh-CN">
                <a:effectLst/>
                <a:latin typeface="宋体" panose="02010600030101010101" pitchFamily="2" charset="-122"/>
                <a:ea typeface="宋体" panose="02010600030101010101" pitchFamily="2" charset="-122"/>
              </a:rPr>
              <a:t>.</a:t>
            </a:r>
          </a:p>
          <a:p>
            <a:endParaRPr lang="en-US" altLang="zh-CN">
              <a:effectLst/>
              <a:latin typeface="宋体" panose="02010600030101010101" pitchFamily="2" charset="-122"/>
              <a:ea typeface="宋体" panose="02010600030101010101" pitchFamily="2" charset="-122"/>
            </a:endParaRPr>
          </a:p>
          <a:p>
            <a:r>
              <a:rPr lang="zh-CN" altLang="en-US">
                <a:solidFill>
                  <a:srgbClr val="CC0000"/>
                </a:solidFill>
                <a:effectLst/>
                <a:latin typeface="宋体" panose="02010600030101010101" pitchFamily="2" charset="-122"/>
                <a:ea typeface="宋体" panose="02010600030101010101" pitchFamily="2" charset="-122"/>
              </a:rPr>
              <a:t>翻来覆去</a:t>
            </a:r>
            <a:r>
              <a:rPr lang="en-US" altLang="zh-CN">
                <a:solidFill>
                  <a:srgbClr val="CC0000"/>
                </a:solidFill>
                <a:effectLst/>
                <a:latin typeface="宋体" panose="02010600030101010101" pitchFamily="2" charset="-122"/>
                <a:ea typeface="宋体" panose="02010600030101010101" pitchFamily="2" charset="-122"/>
              </a:rPr>
              <a:t>(fān    f</a:t>
            </a:r>
            <a:r>
              <a:rPr lang="en-US" altLang="zh-CN">
                <a:solidFill>
                  <a:srgbClr val="CC0000"/>
                </a:solidFill>
                <a:effectLst/>
                <a:ea typeface="宋体" panose="02010600030101010101" pitchFamily="2" charset="-122"/>
              </a:rPr>
              <a:t>ù</a:t>
            </a:r>
            <a:r>
              <a:rPr lang="en-US" altLang="zh-CN">
                <a:solidFill>
                  <a:srgbClr val="CC0000"/>
                </a:solidFill>
                <a:effectLst/>
                <a:latin typeface="宋体" panose="02010600030101010101" pitchFamily="2" charset="-122"/>
                <a:ea typeface="宋体" panose="02010600030101010101" pitchFamily="2" charset="-122"/>
              </a:rPr>
              <a:t>):</a:t>
            </a:r>
            <a:r>
              <a:rPr lang="zh-CN" altLang="en-US">
                <a:effectLst/>
                <a:latin typeface="宋体" panose="02010600030101010101" pitchFamily="2" charset="-122"/>
                <a:ea typeface="宋体" panose="02010600030101010101" pitchFamily="2" charset="-122"/>
              </a:rPr>
              <a:t>一次又一次</a:t>
            </a:r>
            <a:r>
              <a:rPr lang="en-US" altLang="zh-CN">
                <a:effectLst/>
                <a:latin typeface="宋体" panose="02010600030101010101" pitchFamily="2" charset="-122"/>
                <a:ea typeface="宋体" panose="02010600030101010101" pitchFamily="2" charset="-122"/>
              </a:rPr>
              <a:t>;</a:t>
            </a:r>
            <a:r>
              <a:rPr lang="zh-CN" altLang="en-US">
                <a:effectLst/>
                <a:latin typeface="宋体" panose="02010600030101010101" pitchFamily="2" charset="-122"/>
                <a:ea typeface="宋体" panose="02010600030101010101" pitchFamily="2" charset="-122"/>
              </a:rPr>
              <a:t>多次  重复</a:t>
            </a:r>
            <a:r>
              <a:rPr lang="en-US" altLang="zh-CN">
                <a:effectLst/>
                <a:latin typeface="宋体" panose="02010600030101010101" pitchFamily="2" charset="-122"/>
                <a:ea typeface="宋体" panose="02010600030101010101" pitchFamily="2" charset="-122"/>
              </a:rPr>
              <a:t>.</a:t>
            </a:r>
          </a:p>
          <a:p>
            <a:endParaRPr lang="en-US" altLang="zh-CN">
              <a:effectLst/>
              <a:latin typeface="宋体" panose="02010600030101010101" pitchFamily="2" charset="-122"/>
              <a:ea typeface="宋体" panose="02010600030101010101" pitchFamily="2" charset="-122"/>
            </a:endParaRPr>
          </a:p>
          <a:p>
            <a:r>
              <a:rPr lang="zh-CN" altLang="en-US">
                <a:solidFill>
                  <a:srgbClr val="CC0000"/>
                </a:solidFill>
                <a:effectLst/>
                <a:latin typeface="宋体" panose="02010600030101010101" pitchFamily="2" charset="-122"/>
                <a:ea typeface="宋体" panose="02010600030101010101" pitchFamily="2" charset="-122"/>
              </a:rPr>
              <a:t>温厚</a:t>
            </a:r>
            <a:r>
              <a:rPr lang="en-US" altLang="zh-CN">
                <a:solidFill>
                  <a:srgbClr val="CC0000"/>
                </a:solidFill>
                <a:effectLst/>
                <a:latin typeface="宋体" panose="02010600030101010101" pitchFamily="2" charset="-122"/>
                <a:ea typeface="宋体" panose="02010600030101010101" pitchFamily="2" charset="-122"/>
              </a:rPr>
              <a:t>(wēn  hòu):</a:t>
            </a:r>
            <a:r>
              <a:rPr lang="zh-CN" altLang="en-US">
                <a:effectLst/>
                <a:latin typeface="宋体" panose="02010600030101010101" pitchFamily="2" charset="-122"/>
                <a:ea typeface="宋体" panose="02010600030101010101" pitchFamily="2" charset="-122"/>
              </a:rPr>
              <a:t>温和宽厚</a:t>
            </a:r>
            <a:r>
              <a:rPr lang="en-US" altLang="zh-CN">
                <a:effectLst/>
                <a:latin typeface="宋体" panose="02010600030101010101" pitchFamily="2" charset="-122"/>
                <a:ea typeface="宋体" panose="02010600030101010101" pitchFamily="2" charset="-122"/>
              </a:rPr>
              <a:t>.</a:t>
            </a:r>
          </a:p>
        </p:txBody>
      </p:sp>
    </p:spTree>
  </p:cSld>
  <p:clrMapOvr>
    <a:masterClrMapping/>
  </p:clrMapOvr>
  <p:transition>
    <p:blinds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4" name="Picture 4" descr="2005211910342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371600"/>
            <a:ext cx="9144000" cy="5486400"/>
          </a:xfrm>
          <a:prstGeom prst="rect">
            <a:avLst/>
          </a:prstGeom>
          <a:noFill/>
          <a:extLst>
            <a:ext uri="{909E8E84-426E-40DD-AFC4-6F175D3DCCD1}">
              <a14:hiddenFill xmlns:a14="http://schemas.microsoft.com/office/drawing/2010/main">
                <a:solidFill>
                  <a:srgbClr val="FFFFFF"/>
                </a:solidFill>
              </a14:hiddenFill>
            </a:ext>
          </a:extLst>
        </p:spPr>
      </p:pic>
      <p:sp>
        <p:nvSpPr>
          <p:cNvPr id="15365" name="WordArt 5"/>
          <p:cNvSpPr>
            <a:spLocks noChangeArrowheads="1" noChangeShapeType="1" noTextEdit="1"/>
          </p:cNvSpPr>
          <p:nvPr/>
        </p:nvSpPr>
        <p:spPr bwMode="auto">
          <a:xfrm>
            <a:off x="381000" y="381000"/>
            <a:ext cx="8424863" cy="1439863"/>
          </a:xfrm>
          <a:prstGeom prst="rect">
            <a:avLst/>
          </a:prstGeom>
          <a:extLst>
            <a:ext uri="{AF507438-7753-43E0-B8FC-AC1667EBCBE1}">
              <a14:hiddenEffects xmlns:a14="http://schemas.microsoft.com/office/drawing/2010/main">
                <a:effectLst/>
              </a14:hiddenEffects>
            </a:ext>
          </a:extLst>
        </p:spPr>
        <p:txBody>
          <a:bodyPr wrap="none" fromWordArt="1">
            <a:prstTxWarp prst="textInflateTop">
              <a:avLst>
                <a:gd name="adj" fmla="val 31917"/>
              </a:avLst>
            </a:prstTxWarp>
          </a:bodyPr>
          <a:lstStyle/>
          <a:p>
            <a:pPr algn="ctr"/>
            <a:r>
              <a:rPr lang="zh-CN" altLang="en-US" sz="6000" kern="10">
                <a:ln w="12700">
                  <a:solidFill>
                    <a:srgbClr val="800080"/>
                  </a:solidFill>
                  <a:round/>
                  <a:headEnd/>
                  <a:tailEnd/>
                </a:ln>
                <a:solidFill>
                  <a:srgbClr val="800080"/>
                </a:solidFill>
                <a:effectLst/>
                <a:latin typeface="华文新魏" panose="02010800040101010101" pitchFamily="2" charset="-122"/>
                <a:ea typeface="华文新魏" panose="02010800040101010101" pitchFamily="2" charset="-122"/>
              </a:rPr>
              <a:t>你能复述课文内容吗？</a:t>
            </a:r>
          </a:p>
        </p:txBody>
      </p:sp>
      <p:sp>
        <p:nvSpPr>
          <p:cNvPr id="15366" name="Text Box 6"/>
          <p:cNvSpPr txBox="1">
            <a:spLocks noChangeArrowheads="1"/>
          </p:cNvSpPr>
          <p:nvPr/>
        </p:nvSpPr>
        <p:spPr bwMode="auto">
          <a:xfrm>
            <a:off x="609600" y="2133600"/>
            <a:ext cx="7848600" cy="3200400"/>
          </a:xfrm>
          <a:prstGeom prst="rect">
            <a:avLst/>
          </a:prstGeom>
          <a:solidFill>
            <a:srgbClr val="FFFFFF"/>
          </a:solidFill>
          <a:ln w="9525">
            <a:solidFill>
              <a:srgbClr val="000000"/>
            </a:solidFill>
            <a:miter lim="800000"/>
            <a:headEnd/>
            <a:tailEnd/>
          </a:ln>
        </p:spPr>
        <p:txBody>
          <a:bodyPr/>
          <a:lstStyle/>
          <a:p>
            <a:pPr algn="just" eaLnBrk="0" hangingPunct="0"/>
            <a:r>
              <a:rPr lang="zh-CN" altLang="en-US" b="0">
                <a:effectLst/>
                <a:latin typeface="Times New Roman" panose="02020603050405020304" pitchFamily="18" charset="0"/>
                <a:ea typeface="宋体" panose="02010600030101010101" pitchFamily="2" charset="-122"/>
              </a:rPr>
              <a:t>要求：</a:t>
            </a:r>
          </a:p>
          <a:p>
            <a:pPr algn="just" eaLnBrk="0" hangingPunct="0"/>
            <a:r>
              <a:rPr lang="en-US" altLang="zh-CN" b="0">
                <a:effectLst/>
                <a:latin typeface="Times New Roman" panose="02020603050405020304" pitchFamily="18" charset="0"/>
                <a:ea typeface="宋体" panose="02010600030101010101" pitchFamily="2" charset="-122"/>
              </a:rPr>
              <a:t>A</a:t>
            </a:r>
            <a:r>
              <a:rPr lang="zh-CN" altLang="en-US" b="0">
                <a:effectLst/>
                <a:latin typeface="Times New Roman" panose="02020603050405020304" pitchFamily="18" charset="0"/>
                <a:ea typeface="宋体" panose="02010600030101010101" pitchFamily="2" charset="-122"/>
              </a:rPr>
              <a:t>、交代清楚时间、地点、人物、故事发生的过程。</a:t>
            </a:r>
          </a:p>
          <a:p>
            <a:pPr algn="just" eaLnBrk="0" hangingPunct="0"/>
            <a:r>
              <a:rPr lang="en-US" altLang="zh-CN" b="0">
                <a:effectLst/>
                <a:latin typeface="Times New Roman" panose="02020603050405020304" pitchFamily="18" charset="0"/>
                <a:ea typeface="宋体" panose="02010600030101010101" pitchFamily="2" charset="-122"/>
              </a:rPr>
              <a:t>B</a:t>
            </a:r>
            <a:r>
              <a:rPr lang="zh-CN" altLang="en-US" b="0">
                <a:effectLst/>
                <a:latin typeface="Times New Roman" panose="02020603050405020304" pitchFamily="18" charset="0"/>
                <a:ea typeface="宋体" panose="02010600030101010101" pitchFamily="2" charset="-122"/>
              </a:rPr>
              <a:t>、读音准确，口齿清楚，声音洪亮。</a:t>
            </a:r>
          </a:p>
          <a:p>
            <a:pPr algn="just" eaLnBrk="0" hangingPunct="0"/>
            <a:r>
              <a:rPr lang="en-US" altLang="zh-CN" b="0">
                <a:effectLst/>
                <a:latin typeface="Times New Roman" panose="02020603050405020304" pitchFamily="18" charset="0"/>
                <a:ea typeface="宋体" panose="02010600030101010101" pitchFamily="2" charset="-122"/>
              </a:rPr>
              <a:t>C</a:t>
            </a:r>
            <a:r>
              <a:rPr lang="zh-CN" altLang="en-US" b="0">
                <a:effectLst/>
                <a:latin typeface="Times New Roman" panose="02020603050405020304" pitchFamily="18" charset="0"/>
                <a:ea typeface="宋体" panose="02010600030101010101" pitchFamily="2" charset="-122"/>
              </a:rPr>
              <a:t>、语言简练生动，表达自然流畅。</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200441310156_110568149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16391" name="Text Box 7"/>
          <p:cNvSpPr txBox="1">
            <a:spLocks noChangeArrowheads="1"/>
          </p:cNvSpPr>
          <p:nvPr/>
        </p:nvSpPr>
        <p:spPr bwMode="auto">
          <a:xfrm>
            <a:off x="1042988" y="981075"/>
            <a:ext cx="7416800" cy="3749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6000">
                <a:solidFill>
                  <a:schemeClr val="hlink"/>
                </a:solidFill>
                <a:effectLst>
                  <a:outerShdw blurRad="38100" dist="38100" dir="2700000" algn="tl">
                    <a:srgbClr val="C0C0C0"/>
                  </a:outerShdw>
                </a:effectLst>
                <a:ea typeface="方正舒体" panose="02010601030101010101" pitchFamily="2" charset="-122"/>
              </a:rPr>
              <a:t>课文中哪些内容你比</a:t>
            </a:r>
          </a:p>
          <a:p>
            <a:pPr>
              <a:spcBef>
                <a:spcPct val="50000"/>
              </a:spcBef>
            </a:pPr>
            <a:r>
              <a:rPr lang="zh-CN" altLang="en-US" sz="6000">
                <a:solidFill>
                  <a:schemeClr val="hlink"/>
                </a:solidFill>
                <a:effectLst>
                  <a:outerShdw blurRad="38100" dist="38100" dir="2700000" algn="tl">
                    <a:srgbClr val="C0C0C0"/>
                  </a:outerShdw>
                </a:effectLst>
                <a:ea typeface="方正舒体" panose="02010601030101010101" pitchFamily="2" charset="-122"/>
              </a:rPr>
              <a:t>        较感兴趣？能说</a:t>
            </a:r>
          </a:p>
          <a:p>
            <a:pPr>
              <a:spcBef>
                <a:spcPct val="50000"/>
              </a:spcBef>
            </a:pPr>
            <a:r>
              <a:rPr lang="zh-CN" altLang="en-US" sz="6000">
                <a:solidFill>
                  <a:schemeClr val="hlink"/>
                </a:solidFill>
                <a:effectLst>
                  <a:outerShdw blurRad="38100" dist="38100" dir="2700000" algn="tl">
                    <a:srgbClr val="C0C0C0"/>
                  </a:outerShdw>
                </a:effectLst>
                <a:ea typeface="方正舒体" panose="02010601030101010101" pitchFamily="2" charset="-122"/>
              </a:rPr>
              <a:t>              说理由吗？</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148" name="Picture 4" descr="xs03gif1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9613" y="0"/>
            <a:ext cx="2084387" cy="1868488"/>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aa38_EKiDr1pzBCl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20713"/>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aa38_EKiDr1pzBCl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165850"/>
            <a:ext cx="9144000" cy="692150"/>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179388" y="765175"/>
            <a:ext cx="8964612" cy="4606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4000">
                <a:solidFill>
                  <a:schemeClr val="bg1"/>
                </a:solidFill>
                <a:effectLst/>
              </a:rPr>
              <a:t>整体感知，思考</a:t>
            </a:r>
            <a:r>
              <a:rPr lang="en-US" altLang="zh-CN" sz="4000">
                <a:solidFill>
                  <a:schemeClr val="bg1"/>
                </a:solidFill>
                <a:effectLst/>
              </a:rPr>
              <a:t>:</a:t>
            </a:r>
          </a:p>
          <a:p>
            <a:r>
              <a:rPr lang="en-US" altLang="zh-CN" sz="4000">
                <a:solidFill>
                  <a:schemeClr val="bg1"/>
                </a:solidFill>
                <a:effectLst/>
              </a:rPr>
              <a:t>1</a:t>
            </a:r>
            <a:r>
              <a:rPr lang="zh-CN" altLang="en-US" sz="4000">
                <a:solidFill>
                  <a:schemeClr val="bg1"/>
                </a:solidFill>
                <a:effectLst/>
              </a:rPr>
              <a:t>、</a:t>
            </a:r>
            <a:r>
              <a:rPr lang="en-US" altLang="zh-CN">
                <a:solidFill>
                  <a:schemeClr val="bg1"/>
                </a:solidFill>
                <a:effectLst/>
              </a:rPr>
              <a:t>60</a:t>
            </a:r>
            <a:r>
              <a:rPr lang="zh-CN" altLang="en-US">
                <a:solidFill>
                  <a:schemeClr val="bg1"/>
                </a:solidFill>
                <a:effectLst/>
              </a:rPr>
              <a:t>年前小学一年级的一本“只</a:t>
            </a:r>
          </a:p>
          <a:p>
            <a:r>
              <a:rPr lang="zh-CN" altLang="en-US">
                <a:solidFill>
                  <a:schemeClr val="bg1"/>
                </a:solidFill>
                <a:effectLst/>
              </a:rPr>
              <a:t>有下半部分</a:t>
            </a:r>
            <a:r>
              <a:rPr lang="en-US" altLang="zh-CN">
                <a:solidFill>
                  <a:schemeClr val="bg1"/>
                </a:solidFill>
                <a:effectLst/>
              </a:rPr>
              <a:t>,</a:t>
            </a:r>
            <a:r>
              <a:rPr lang="zh-CN" altLang="en-US">
                <a:solidFill>
                  <a:schemeClr val="bg1"/>
                </a:solidFill>
                <a:effectLst/>
              </a:rPr>
              <a:t>没有封面</a:t>
            </a:r>
            <a:r>
              <a:rPr lang="en-US" altLang="zh-CN">
                <a:solidFill>
                  <a:schemeClr val="bg1"/>
                </a:solidFill>
                <a:effectLst/>
              </a:rPr>
              <a:t>,</a:t>
            </a:r>
            <a:r>
              <a:rPr lang="zh-CN" altLang="en-US">
                <a:solidFill>
                  <a:schemeClr val="bg1"/>
                </a:solidFill>
                <a:effectLst/>
              </a:rPr>
              <a:t>没有头尾”的国语课本为何令作者永志不忘</a:t>
            </a:r>
            <a:r>
              <a:rPr lang="en-US" altLang="zh-CN">
                <a:solidFill>
                  <a:schemeClr val="bg1"/>
                </a:solidFill>
                <a:effectLst/>
              </a:rPr>
              <a:t>,</a:t>
            </a:r>
            <a:r>
              <a:rPr lang="zh-CN" altLang="en-US">
                <a:solidFill>
                  <a:schemeClr val="bg1"/>
                </a:solidFill>
                <a:effectLst/>
              </a:rPr>
              <a:t>并专门著文纪念</a:t>
            </a:r>
            <a:r>
              <a:rPr lang="en-US" altLang="zh-CN">
                <a:solidFill>
                  <a:schemeClr val="bg1"/>
                </a:solidFill>
                <a:effectLst/>
              </a:rPr>
              <a:t>?</a:t>
            </a:r>
            <a:endParaRPr lang="en-US" altLang="zh-CN" sz="4000">
              <a:solidFill>
                <a:schemeClr val="bg1"/>
              </a:solidFill>
              <a:effectLst/>
            </a:endParaRPr>
          </a:p>
          <a:p>
            <a:r>
              <a:rPr lang="en-US" altLang="zh-CN">
                <a:solidFill>
                  <a:schemeClr val="bg1"/>
                </a:solidFill>
                <a:effectLst/>
              </a:rPr>
              <a:t>2</a:t>
            </a:r>
            <a:r>
              <a:rPr lang="zh-CN" altLang="en-US">
                <a:solidFill>
                  <a:schemeClr val="bg1"/>
                </a:solidFill>
                <a:effectLst/>
              </a:rPr>
              <a:t>、文题“我的第一本书”仅仅指那本课本吗</a:t>
            </a:r>
            <a:r>
              <a:rPr lang="en-US" altLang="zh-CN">
                <a:solidFill>
                  <a:schemeClr val="bg1"/>
                </a:solidFill>
                <a:effectLst/>
              </a:rPr>
              <a:t>?</a:t>
            </a:r>
            <a:r>
              <a:rPr lang="zh-CN" altLang="en-US">
                <a:solidFill>
                  <a:schemeClr val="bg1"/>
                </a:solidFill>
                <a:effectLst/>
              </a:rPr>
              <a:t>还可以作怎样的理解</a:t>
            </a:r>
            <a:r>
              <a:rPr lang="en-US" altLang="zh-CN">
                <a:solidFill>
                  <a:schemeClr val="bg1"/>
                </a:solidFill>
                <a:effectLst/>
              </a:rPr>
              <a:t>?</a:t>
            </a:r>
          </a:p>
          <a:p>
            <a:r>
              <a:rPr lang="en-US" altLang="zh-CN">
                <a:solidFill>
                  <a:schemeClr val="bg1"/>
                </a:solidFill>
                <a:effectLst/>
              </a:rPr>
              <a:t>3</a:t>
            </a:r>
            <a:r>
              <a:rPr lang="zh-CN" altLang="en-US">
                <a:solidFill>
                  <a:schemeClr val="bg1"/>
                </a:solidFill>
                <a:effectLst/>
              </a:rPr>
              <a:t>、作者是怀着怎样的一种感情追忆他的“第一本书”的</a:t>
            </a:r>
            <a:r>
              <a:rPr lang="en-US" altLang="zh-CN">
                <a:solidFill>
                  <a:schemeClr val="bg1"/>
                </a:solidFill>
                <a:effectLst/>
              </a:rPr>
              <a:t>?</a:t>
            </a:r>
          </a:p>
        </p:txBody>
      </p:sp>
    </p:spTree>
  </p:cSld>
  <p:clrMapOvr>
    <a:masterClrMapping/>
  </p:clrMapOvr>
  <p:transition>
    <p:checke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mr5u_1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352800"/>
            <a:ext cx="4859338" cy="1008063"/>
          </a:xfrm>
          <a:prstGeom prst="rect">
            <a:avLst/>
          </a:prstGeom>
          <a:noFill/>
          <a:extLst>
            <a:ext uri="{909E8E84-426E-40DD-AFC4-6F175D3DCCD1}">
              <a14:hiddenFill xmlns:a14="http://schemas.microsoft.com/office/drawing/2010/main">
                <a:solidFill>
                  <a:srgbClr val="FFFFFF"/>
                </a:solidFill>
              </a14:hiddenFill>
            </a:ext>
          </a:extLst>
        </p:spPr>
      </p:pic>
      <p:pic>
        <p:nvPicPr>
          <p:cNvPr id="28675" name="Picture 3" descr="mr5u_1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9338" y="3276600"/>
            <a:ext cx="4284662" cy="1008063"/>
          </a:xfrm>
          <a:prstGeom prst="rect">
            <a:avLst/>
          </a:prstGeom>
          <a:noFill/>
          <a:extLst>
            <a:ext uri="{909E8E84-426E-40DD-AFC4-6F175D3DCCD1}">
              <a14:hiddenFill xmlns:a14="http://schemas.microsoft.com/office/drawing/2010/main">
                <a:solidFill>
                  <a:srgbClr val="FFFFFF"/>
                </a:solidFill>
              </a14:hiddenFill>
            </a:ext>
          </a:extLst>
        </p:spPr>
      </p:pic>
      <p:sp>
        <p:nvSpPr>
          <p:cNvPr id="28676" name="Text Box 4"/>
          <p:cNvSpPr txBox="1">
            <a:spLocks noChangeArrowheads="1"/>
          </p:cNvSpPr>
          <p:nvPr/>
        </p:nvSpPr>
        <p:spPr bwMode="auto">
          <a:xfrm>
            <a:off x="0" y="1341438"/>
            <a:ext cx="9056688" cy="173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effectLst/>
              </a:rPr>
              <a:t>        1</a:t>
            </a:r>
            <a:r>
              <a:rPr lang="zh-CN" altLang="en-US">
                <a:effectLst/>
              </a:rPr>
              <a:t>、</a:t>
            </a:r>
            <a:r>
              <a:rPr lang="en-US" altLang="zh-CN">
                <a:effectLst/>
              </a:rPr>
              <a:t>60</a:t>
            </a:r>
            <a:r>
              <a:rPr lang="zh-CN" altLang="en-US">
                <a:effectLst/>
              </a:rPr>
              <a:t>年前小学一年级的一本“只有下半部分</a:t>
            </a:r>
            <a:r>
              <a:rPr lang="en-US" altLang="zh-CN">
                <a:effectLst/>
              </a:rPr>
              <a:t>,</a:t>
            </a:r>
            <a:r>
              <a:rPr lang="zh-CN" altLang="en-US">
                <a:effectLst/>
              </a:rPr>
              <a:t>没有封面</a:t>
            </a:r>
            <a:r>
              <a:rPr lang="en-US" altLang="zh-CN">
                <a:effectLst/>
              </a:rPr>
              <a:t>,</a:t>
            </a:r>
            <a:r>
              <a:rPr lang="zh-CN" altLang="en-US">
                <a:effectLst/>
              </a:rPr>
              <a:t>没有头尾”的国语课本为何令作者永志不忘</a:t>
            </a:r>
            <a:r>
              <a:rPr lang="en-US" altLang="zh-CN">
                <a:effectLst/>
              </a:rPr>
              <a:t>,</a:t>
            </a:r>
            <a:r>
              <a:rPr lang="zh-CN" altLang="en-US">
                <a:effectLst/>
              </a:rPr>
              <a:t>以致专门著文纪念</a:t>
            </a:r>
            <a:r>
              <a:rPr lang="en-US" altLang="zh-CN">
                <a:effectLst/>
              </a:rPr>
              <a:t>?</a:t>
            </a:r>
          </a:p>
        </p:txBody>
      </p:sp>
      <p:sp>
        <p:nvSpPr>
          <p:cNvPr id="28677" name="WordArt 5"/>
          <p:cNvSpPr>
            <a:spLocks noChangeArrowheads="1" noChangeShapeType="1" noTextEdit="1"/>
          </p:cNvSpPr>
          <p:nvPr/>
        </p:nvSpPr>
        <p:spPr bwMode="auto">
          <a:xfrm>
            <a:off x="533400" y="228600"/>
            <a:ext cx="2057400" cy="990600"/>
          </a:xfrm>
          <a:prstGeom prst="rect">
            <a:avLst/>
          </a:prstGeom>
        </p:spPr>
        <p:txBody>
          <a:bodyPr wrap="none" fromWordArt="1">
            <a:prstTxWarp prst="textPlain">
              <a:avLst>
                <a:gd name="adj" fmla="val 50000"/>
              </a:avLst>
            </a:prstTxWarp>
          </a:bodyPr>
          <a:lstStyle/>
          <a:p>
            <a:pPr algn="ctr"/>
            <a:r>
              <a:rPr lang="zh-CN" altLang="en-US" kern="10">
                <a:ln w="19050">
                  <a:solidFill>
                    <a:srgbClr val="99CCFF"/>
                  </a:solidFill>
                  <a:round/>
                  <a:headEnd/>
                  <a:tailEnd/>
                </a:ln>
                <a:solidFill>
                  <a:srgbClr val="0066CC"/>
                </a:solidFill>
                <a:effectLst>
                  <a:outerShdw dist="35921" dir="2700000" algn="ctr" rotWithShape="0">
                    <a:srgbClr val="990000"/>
                  </a:outerShdw>
                </a:effectLst>
                <a:latin typeface="华文楷体" panose="02010600040101010101" pitchFamily="2" charset="-122"/>
                <a:ea typeface="华文楷体" panose="02010600040101010101" pitchFamily="2" charset="-122"/>
              </a:rPr>
              <a:t>思考</a:t>
            </a:r>
          </a:p>
        </p:txBody>
      </p:sp>
      <p:sp>
        <p:nvSpPr>
          <p:cNvPr id="28678" name="Text Box 6"/>
          <p:cNvSpPr txBox="1">
            <a:spLocks noChangeArrowheads="1"/>
          </p:cNvSpPr>
          <p:nvPr/>
        </p:nvSpPr>
        <p:spPr bwMode="auto">
          <a:xfrm>
            <a:off x="0" y="4508500"/>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effectLst/>
              </a:rPr>
              <a:t>       </a:t>
            </a:r>
            <a:r>
              <a:rPr lang="zh-CN" altLang="en-US">
                <a:solidFill>
                  <a:srgbClr val="0000CC"/>
                </a:solidFill>
                <a:effectLst/>
              </a:rPr>
              <a:t>因为当中蕴涵着父子之间</a:t>
            </a:r>
            <a:r>
              <a:rPr lang="zh-CN" altLang="en-US">
                <a:solidFill>
                  <a:srgbClr val="0000CC"/>
                </a:solidFill>
                <a:effectLst/>
                <a:ea typeface="宋体" panose="02010600030101010101" pitchFamily="2" charset="-122"/>
              </a:rPr>
              <a:t>、</a:t>
            </a:r>
            <a:r>
              <a:rPr lang="zh-CN" altLang="en-US">
                <a:solidFill>
                  <a:srgbClr val="0000CC"/>
                </a:solidFill>
                <a:effectLst/>
              </a:rPr>
              <a:t>同学之间的浓浓的真挚情意</a:t>
            </a:r>
            <a:r>
              <a:rPr lang="en-US" altLang="zh-CN">
                <a:solidFill>
                  <a:srgbClr val="0000CC"/>
                </a:solidFill>
                <a:effectLst/>
              </a:rPr>
              <a:t>[</a:t>
            </a:r>
            <a:r>
              <a:rPr lang="zh-CN" altLang="en-US">
                <a:solidFill>
                  <a:srgbClr val="CC0000"/>
                </a:solidFill>
                <a:effectLst/>
              </a:rPr>
              <a:t>父子情同学情</a:t>
            </a:r>
            <a:r>
              <a:rPr lang="en-US" altLang="zh-CN">
                <a:solidFill>
                  <a:srgbClr val="0000CC"/>
                </a:solidFill>
                <a:effectLst/>
              </a:rPr>
              <a:t>].</a:t>
            </a:r>
            <a:endParaRPr lang="zh-CN" altLang="zh-CN">
              <a:solidFill>
                <a:srgbClr val="0000CC"/>
              </a:solidFill>
              <a:effectLst/>
              <a:ea typeface="宋体" panose="02010600030101010101" pitchFamily="2" charset="-122"/>
            </a:endParaRPr>
          </a:p>
        </p:txBody>
      </p:sp>
    </p:spTree>
  </p:cSld>
  <p:clrMapOvr>
    <a:masterClrMapping/>
  </p:clrMapOvr>
  <p:transition>
    <p:zo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8"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7172" name="Picture 4" descr="2004825197194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932363" cy="981075"/>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2004825197194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876925"/>
            <a:ext cx="4932363" cy="981075"/>
          </a:xfrm>
          <a:prstGeom prst="rect">
            <a:avLst/>
          </a:prstGeom>
          <a:noFill/>
          <a:extLst>
            <a:ext uri="{909E8E84-426E-40DD-AFC4-6F175D3DCCD1}">
              <a14:hiddenFill xmlns:a14="http://schemas.microsoft.com/office/drawing/2010/main">
                <a:solidFill>
                  <a:srgbClr val="FFFFFF"/>
                </a:solidFill>
              </a14:hiddenFill>
            </a:ext>
          </a:extLst>
        </p:spPr>
      </p:pic>
      <p:pic>
        <p:nvPicPr>
          <p:cNvPr id="7175" name="Picture 7" descr="2004825197194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5876925"/>
            <a:ext cx="4932362" cy="981075"/>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20048251971943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1638" y="0"/>
            <a:ext cx="4932362" cy="981075"/>
          </a:xfrm>
          <a:prstGeom prst="rect">
            <a:avLst/>
          </a:prstGeom>
          <a:noFill/>
          <a:extLst>
            <a:ext uri="{909E8E84-426E-40DD-AFC4-6F175D3DCCD1}">
              <a14:hiddenFill xmlns:a14="http://schemas.microsoft.com/office/drawing/2010/main">
                <a:solidFill>
                  <a:srgbClr val="FFFFFF"/>
                </a:solidFill>
              </a14:hiddenFill>
            </a:ext>
          </a:extLst>
        </p:spPr>
      </p:pic>
      <p:sp>
        <p:nvSpPr>
          <p:cNvPr id="7177" name="Rectangle 9"/>
          <p:cNvSpPr>
            <a:spLocks noChangeArrowheads="1"/>
          </p:cNvSpPr>
          <p:nvPr/>
        </p:nvSpPr>
        <p:spPr bwMode="auto">
          <a:xfrm>
            <a:off x="0" y="1196975"/>
            <a:ext cx="9144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a:solidFill>
                  <a:schemeClr val="bg1"/>
                </a:solidFill>
                <a:effectLst/>
              </a:rPr>
              <a:t>2</a:t>
            </a:r>
            <a:r>
              <a:rPr lang="zh-CN" altLang="en-US">
                <a:solidFill>
                  <a:schemeClr val="bg1"/>
                </a:solidFill>
                <a:effectLst/>
              </a:rPr>
              <a:t>、文题“我的第一本书”仅仅指那本课本吗</a:t>
            </a:r>
            <a:r>
              <a:rPr lang="en-US" altLang="zh-CN">
                <a:solidFill>
                  <a:schemeClr val="bg1"/>
                </a:solidFill>
                <a:effectLst/>
              </a:rPr>
              <a:t>?</a:t>
            </a:r>
            <a:r>
              <a:rPr lang="zh-CN" altLang="en-US">
                <a:solidFill>
                  <a:schemeClr val="bg1"/>
                </a:solidFill>
                <a:effectLst/>
              </a:rPr>
              <a:t>还可以作怎样的理解</a:t>
            </a:r>
            <a:r>
              <a:rPr lang="en-US" altLang="zh-CN">
                <a:solidFill>
                  <a:schemeClr val="bg1"/>
                </a:solidFill>
                <a:effectLst/>
              </a:rPr>
              <a:t>?</a:t>
            </a:r>
          </a:p>
        </p:txBody>
      </p:sp>
      <p:sp>
        <p:nvSpPr>
          <p:cNvPr id="7178" name="Rectangle 10"/>
          <p:cNvSpPr>
            <a:spLocks noChangeArrowheads="1"/>
          </p:cNvSpPr>
          <p:nvPr/>
        </p:nvSpPr>
        <p:spPr bwMode="auto">
          <a:xfrm>
            <a:off x="0" y="2708275"/>
            <a:ext cx="9144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rgbClr val="996633"/>
              </a:buClr>
              <a:buSzPct val="70000"/>
              <a:buFont typeface="Wingdings" panose="05000000000000000000" pitchFamily="2" charset="2"/>
              <a:buNone/>
            </a:pPr>
            <a:r>
              <a:rPr kumimoji="1" lang="en-US" altLang="zh-CN">
                <a:solidFill>
                  <a:srgbClr val="0000CC"/>
                </a:solidFill>
                <a:effectLst>
                  <a:outerShdw blurRad="38100" dist="38100" dir="2700000" algn="tl">
                    <a:srgbClr val="FFFFFF"/>
                  </a:outerShdw>
                </a:effectLst>
              </a:rPr>
              <a:t>    </a:t>
            </a:r>
            <a:r>
              <a:rPr kumimoji="1" lang="en-US" altLang="zh-CN">
                <a:solidFill>
                  <a:schemeClr val="bg1"/>
                </a:solidFill>
                <a:effectLst>
                  <a:outerShdw blurRad="38100" dist="38100" dir="2700000" algn="tl">
                    <a:srgbClr val="808080"/>
                  </a:outerShdw>
                </a:effectLst>
                <a:ea typeface="宋体" panose="02010600030101010101" pitchFamily="2" charset="-122"/>
              </a:rPr>
              <a:t>“</a:t>
            </a:r>
            <a:r>
              <a:rPr kumimoji="1" lang="zh-CN" altLang="en-US">
                <a:solidFill>
                  <a:schemeClr val="bg1"/>
                </a:solidFill>
                <a:effectLst>
                  <a:outerShdw blurRad="38100" dist="38100" dir="2700000" algn="tl">
                    <a:srgbClr val="808080"/>
                  </a:outerShdw>
                </a:effectLst>
                <a:ea typeface="宋体" panose="02010600030101010101" pitchFamily="2" charset="-122"/>
              </a:rPr>
              <a:t>我的第一本书”不仅仅指那半本课本，也</a:t>
            </a:r>
            <a:r>
              <a:rPr kumimoji="1" lang="zh-CN" altLang="en-US">
                <a:solidFill>
                  <a:srgbClr val="FFFF00"/>
                </a:solidFill>
                <a:effectLst>
                  <a:outerShdw blurRad="38100" dist="38100" dir="2700000" algn="tl">
                    <a:srgbClr val="FFFFFF"/>
                  </a:outerShdw>
                </a:effectLst>
                <a:ea typeface="宋体" panose="02010600030101010101" pitchFamily="2" charset="-122"/>
              </a:rPr>
              <a:t>指“我”人生的第一课</a:t>
            </a:r>
            <a:r>
              <a:rPr kumimoji="1" lang="zh-CN" altLang="en-US">
                <a:solidFill>
                  <a:srgbClr val="0000CC"/>
                </a:solidFill>
                <a:effectLst>
                  <a:outerShdw blurRad="38100" dist="38100" dir="2700000" algn="tl">
                    <a:srgbClr val="FFFFFF"/>
                  </a:outerShdw>
                </a:effectLst>
                <a:ea typeface="宋体" panose="02010600030101010101" pitchFamily="2" charset="-122"/>
              </a:rPr>
              <a:t>。</a:t>
            </a:r>
            <a:r>
              <a:rPr kumimoji="1" lang="zh-CN" altLang="en-US">
                <a:solidFill>
                  <a:schemeClr val="bg1"/>
                </a:solidFill>
                <a:effectLst>
                  <a:outerShdw blurRad="38100" dist="38100" dir="2700000" algn="tl">
                    <a:srgbClr val="808080"/>
                  </a:outerShdw>
                </a:effectLst>
                <a:ea typeface="宋体" panose="02010600030101010101" pitchFamily="2" charset="-122"/>
              </a:rPr>
              <a:t>这人生的第一课，</a:t>
            </a:r>
            <a:r>
              <a:rPr kumimoji="1" lang="zh-CN" altLang="en-US">
                <a:solidFill>
                  <a:srgbClr val="FFFF00"/>
                </a:solidFill>
                <a:effectLst>
                  <a:outerShdw blurRad="38100" dist="38100" dir="2700000" algn="tl">
                    <a:srgbClr val="FFFFFF"/>
                  </a:outerShdw>
                </a:effectLst>
                <a:ea typeface="宋体" panose="02010600030101010101" pitchFamily="2" charset="-122"/>
              </a:rPr>
              <a:t>蕴含着艰辛，人间温情，同学的友谊和上学的乐趣。</a:t>
            </a:r>
          </a:p>
        </p:txBody>
      </p:sp>
      <p:pic>
        <p:nvPicPr>
          <p:cNvPr id="7180" name="Picture 12" descr="107"/>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0" y="2781300"/>
            <a:ext cx="574675" cy="50323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comb dir="vert"/>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178"/>
                                        </p:tgtEl>
                                        <p:attrNameLst>
                                          <p:attrName>style.visibility</p:attrName>
                                        </p:attrNameLst>
                                      </p:cBhvr>
                                      <p:to>
                                        <p:strVal val="visible"/>
                                      </p:to>
                                    </p:set>
                                    <p:anim calcmode="lin" valueType="num">
                                      <p:cBhvr additive="base">
                                        <p:cTn id="7" dur="500" fill="hold"/>
                                        <p:tgtEl>
                                          <p:spTgt spid="7178"/>
                                        </p:tgtEl>
                                        <p:attrNameLst>
                                          <p:attrName>ppt_x</p:attrName>
                                        </p:attrNameLst>
                                      </p:cBhvr>
                                      <p:tavLst>
                                        <p:tav tm="0">
                                          <p:val>
                                            <p:strVal val="#ppt_x"/>
                                          </p:val>
                                        </p:tav>
                                        <p:tav tm="100000">
                                          <p:val>
                                            <p:strVal val="#ppt_x"/>
                                          </p:val>
                                        </p:tav>
                                      </p:tavLst>
                                    </p:anim>
                                    <p:anim calcmode="lin" valueType="num">
                                      <p:cBhvr additive="base">
                                        <p:cTn id="8" dur="500" fill="hold"/>
                                        <p:tgtEl>
                                          <p:spTgt spid="71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8" grpId="0" autoUpdateAnimBg="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3600" b="1" i="0" u="none" strike="noStrike" cap="none" normalizeH="0" baseline="0" smtClean="0">
            <a:ln>
              <a:noFill/>
            </a:ln>
            <a:solidFill>
              <a:schemeClr val="tx1"/>
            </a:solidFill>
            <a:effectLst>
              <a:outerShdw blurRad="38100" dist="38100" dir="2700000" algn="tl">
                <a:srgbClr val="000000">
                  <a:alpha val="43137"/>
                </a:srgbClr>
              </a:outerShdw>
            </a:effectLst>
            <a:latin typeface="Arial" panose="020B0604020202020204" pitchFamily="34" charset="0"/>
            <a:ea typeface="黑体" panose="02010609060101010101" pitchFamily="49"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289</TotalTime>
  <Words>1853</Words>
  <Application>Microsoft Office PowerPoint</Application>
  <PresentationFormat>全屏显示(4:3)</PresentationFormat>
  <Paragraphs>64</Paragraphs>
  <Slides>23</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23</vt:i4>
      </vt:variant>
    </vt:vector>
  </HeadingPairs>
  <TitlesOfParts>
    <vt:vector size="30" baseType="lpstr">
      <vt:lpstr>Arial</vt:lpstr>
      <vt:lpstr>宋体</vt:lpstr>
      <vt:lpstr>黑体</vt:lpstr>
      <vt:lpstr>Times New Roman</vt:lpstr>
      <vt:lpstr>方正舒体</vt:lpstr>
      <vt:lpstr>Wingdings</vt:lpstr>
      <vt:lpstr>默认设计模板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liumeng</cp:lastModifiedBy>
  <cp:revision>59</cp:revision>
  <dcterms:created xsi:type="dcterms:W3CDTF">2005-01-31T16:00:44Z</dcterms:created>
  <dcterms:modified xsi:type="dcterms:W3CDTF">2015-08-25T03:16:35Z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00080002070000000000010250600207f7000400038000</vt:lpwstr>
  </property>
</Properties>
</file>